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258" r:id="rId2"/>
    <p:sldId id="384" r:id="rId3"/>
    <p:sldId id="385" r:id="rId4"/>
    <p:sldId id="386" r:id="rId5"/>
    <p:sldId id="393" r:id="rId6"/>
    <p:sldId id="387" r:id="rId7"/>
    <p:sldId id="394" r:id="rId8"/>
    <p:sldId id="395" r:id="rId9"/>
    <p:sldId id="397" r:id="rId10"/>
    <p:sldId id="389" r:id="rId11"/>
    <p:sldId id="434" r:id="rId12"/>
    <p:sldId id="400" r:id="rId13"/>
    <p:sldId id="401" r:id="rId14"/>
    <p:sldId id="403" r:id="rId15"/>
    <p:sldId id="404" r:id="rId16"/>
    <p:sldId id="438" r:id="rId17"/>
    <p:sldId id="405" r:id="rId18"/>
    <p:sldId id="406" r:id="rId19"/>
    <p:sldId id="407" r:id="rId20"/>
    <p:sldId id="410" r:id="rId21"/>
    <p:sldId id="390" r:id="rId22"/>
    <p:sldId id="391" r:id="rId23"/>
    <p:sldId id="414" r:id="rId24"/>
    <p:sldId id="415" r:id="rId25"/>
    <p:sldId id="423" r:id="rId26"/>
    <p:sldId id="440" r:id="rId27"/>
    <p:sldId id="435" r:id="rId28"/>
    <p:sldId id="416" r:id="rId29"/>
    <p:sldId id="441" r:id="rId30"/>
    <p:sldId id="424" r:id="rId31"/>
    <p:sldId id="439" r:id="rId32"/>
    <p:sldId id="388" r:id="rId33"/>
    <p:sldId id="419" r:id="rId34"/>
    <p:sldId id="436" r:id="rId35"/>
    <p:sldId id="422" r:id="rId36"/>
    <p:sldId id="437" r:id="rId37"/>
    <p:sldId id="426" r:id="rId38"/>
    <p:sldId id="425" r:id="rId39"/>
    <p:sldId id="432" r:id="rId40"/>
    <p:sldId id="43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23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7" autoAdjust="0"/>
    <p:restoredTop sz="95249" autoAdjust="0"/>
  </p:normalViewPr>
  <p:slideViewPr>
    <p:cSldViewPr snapToGrid="0">
      <p:cViewPr>
        <p:scale>
          <a:sx n="116" d="100"/>
          <a:sy n="116" d="100"/>
        </p:scale>
        <p:origin x="-488" y="1480"/>
      </p:cViewPr>
      <p:guideLst>
        <p:guide orient="horz" pos="21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F257C-BA12-3D4B-8419-7720EA979A9F}" type="datetimeFigureOut">
              <a:rPr lang="en-US" smtClean="0"/>
              <a:pPr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7C75-9EE0-374E-8934-E864C9AA3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5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6F6F59-3B9B-7942-92AE-7849096FC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07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F390A-16AF-DF46-A0E1-7EB2A52E471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5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11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27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34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36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081915"/>
            <a:ext cx="8229600" cy="53233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081915"/>
            <a:ext cx="8229600" cy="5323328"/>
          </a:xfrm>
        </p:spPr>
        <p:txBody>
          <a:bodyPr/>
          <a:lstStyle>
            <a:lvl1pPr marL="344488" indent="-344488">
              <a:spcBef>
                <a:spcPts val="1400"/>
              </a:spcBef>
              <a:buSzPct val="100000"/>
              <a:buFont typeface="Wingdings" charset="2"/>
              <a:buChar char="§"/>
              <a:defRPr/>
            </a:lvl1pPr>
            <a:lvl2pPr>
              <a:spcBef>
                <a:spcPts val="1400"/>
              </a:spcBef>
              <a:buSzPct val="100000"/>
              <a:buFont typeface="Wingdings" charset="2"/>
              <a:buChar char="§"/>
              <a:defRPr/>
            </a:lvl2pPr>
            <a:lvl3pPr>
              <a:spcBef>
                <a:spcPts val="1400"/>
              </a:spcBef>
              <a:buSzPct val="100000"/>
              <a:buFont typeface="Wingdings" charset="2"/>
              <a:buChar char="§"/>
              <a:defRPr/>
            </a:lvl3pPr>
            <a:lvl4pPr>
              <a:spcBef>
                <a:spcPts val="1400"/>
              </a:spcBef>
              <a:buSzPct val="100000"/>
              <a:buFont typeface="Wingdings" charset="2"/>
              <a:buChar char="§"/>
              <a:defRPr/>
            </a:lvl4pPr>
            <a:lvl5pPr>
              <a:spcBef>
                <a:spcPts val="1400"/>
              </a:spcBef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75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5434"/>
            <a:ext cx="8229600" cy="50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4" r:id="rId2"/>
    <p:sldLayoutId id="2147484041" r:id="rId3"/>
    <p:sldLayoutId id="2147484037" r:id="rId4"/>
    <p:sldLayoutId id="2147484039" r:id="rId5"/>
    <p:sldLayoutId id="214748404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9pPr>
    </p:titleStyle>
    <p:bodyStyle>
      <a:lvl1pPr marL="0" indent="0" algn="l" rtl="0" eaLnBrk="0" fontAlgn="base" hangingPunct="0">
        <a:spcBef>
          <a:spcPts val="1968"/>
        </a:spcBef>
        <a:spcAft>
          <a:spcPct val="0"/>
        </a:spcAft>
        <a:buClr>
          <a:schemeClr val="accent1"/>
        </a:buClr>
        <a:buSzPct val="65000"/>
        <a:buFontTx/>
        <a:buNone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ts val="1968"/>
        </a:spcBef>
        <a:spcAft>
          <a:spcPct val="0"/>
        </a:spcAft>
        <a:buClr>
          <a:schemeClr val="accent2"/>
        </a:buClr>
        <a:buSzPct val="60000"/>
        <a:buFontTx/>
        <a:buNone/>
        <a:defRPr sz="2600">
          <a:solidFill>
            <a:schemeClr val="tx1"/>
          </a:solidFill>
          <a:latin typeface="+mn-lt"/>
          <a:ea typeface="ＭＳ Ｐゴシック" pitchFamily="1" charset="-128"/>
        </a:defRPr>
      </a:lvl2pPr>
      <a:lvl3pPr marL="1022350" indent="-350838" algn="l" rtl="0" eaLnBrk="0" fontAlgn="base" hangingPunct="0">
        <a:spcBef>
          <a:spcPts val="1968"/>
        </a:spcBef>
        <a:spcAft>
          <a:spcPct val="0"/>
        </a:spcAft>
        <a:buClr>
          <a:schemeClr val="accent1"/>
        </a:buClr>
        <a:buSzPct val="65000"/>
        <a:buFontTx/>
        <a:buNone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339850" indent="-315913" algn="l" rtl="0" eaLnBrk="0" fontAlgn="base" hangingPunct="0">
        <a:spcBef>
          <a:spcPts val="1968"/>
        </a:spcBef>
        <a:spcAft>
          <a:spcPct val="0"/>
        </a:spcAft>
        <a:buClr>
          <a:schemeClr val="accent2"/>
        </a:buClr>
        <a:buSzPct val="70000"/>
        <a:buFontTx/>
        <a:buNone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1681163" indent="-339725" algn="l" rtl="0" eaLnBrk="0" fontAlgn="base" hangingPunct="0">
        <a:spcBef>
          <a:spcPts val="1968"/>
        </a:spcBef>
        <a:spcAft>
          <a:spcPct val="0"/>
        </a:spcAft>
        <a:buClr>
          <a:schemeClr val="accent1"/>
        </a:buClr>
        <a:buSzPct val="75000"/>
        <a:buFontTx/>
        <a:buNone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wiley.com/college/interactions/Foundations/content/Foundations/tiss1o/frameset2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wiley.com/college/interactions/Foundations/content/Foundations/tiss2o/frameset2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training.seer.cancer.gov/anatomy/cells_tissues_membranes/membran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wiley.com/college/interactions/Support/content/Support/musc1o/frameset2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iley.com/college/interactions/Regulation/content/Regulation/nerve2o/frameset2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wiley.com/college/interactions/Foundations/content/Foundations/tiss1a/frameset2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074" y="4039176"/>
            <a:ext cx="85376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CHAPTER 4</a:t>
            </a:r>
          </a:p>
          <a:p>
            <a:pPr algn="ctr"/>
            <a:r>
              <a:rPr lang="en-US" sz="3600" dirty="0" smtClean="0"/>
              <a:t>The Tissue Level of Organization</a:t>
            </a:r>
          </a:p>
          <a:p>
            <a:pPr algn="ctr"/>
            <a:r>
              <a:rPr lang="en-US" sz="3600" i="1" dirty="0" smtClean="0">
                <a:solidFill>
                  <a:srgbClr val="3366FF"/>
                </a:solidFill>
              </a:rPr>
              <a:t>Histology is the study of the tissues</a:t>
            </a:r>
            <a:endParaRPr lang="en-US" sz="3600" i="1" dirty="0">
              <a:solidFill>
                <a:srgbClr val="3366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</p:spPr>
        <p:txBody>
          <a:bodyPr/>
          <a:lstStyle/>
          <a:p>
            <a:r>
              <a:rPr lang="en-US" dirty="0" smtClean="0"/>
              <a:t>Copyright © 2014 John Wiley &amp; Sons, Inc. All rights </a:t>
            </a:r>
            <a:r>
              <a:rPr lang="en-US" dirty="0" err="1" smtClean="0"/>
              <a:t>reserved.Modified</a:t>
            </a:r>
            <a:r>
              <a:rPr lang="en-US" dirty="0" smtClean="0"/>
              <a:t> by Dr. C. Gerin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1906" y="350690"/>
            <a:ext cx="5084894" cy="36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Principles of Anatomy and Physiology</a:t>
            </a:r>
            <a:endParaRPr kumimoji="0" lang="en-US" sz="5600" b="0" i="0" u="none" strike="noStrike" kern="0" cap="none" spc="0" normalizeH="0" baseline="0" noProof="0" dirty="0" smtClean="0">
              <a:ln>
                <a:noFill/>
              </a:ln>
              <a:solidFill>
                <a:srgbClr val="006B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14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Edition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6B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5" y="330104"/>
            <a:ext cx="30419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arranged in sheets</a:t>
            </a:r>
          </a:p>
          <a:p>
            <a:r>
              <a:rPr lang="en-US" dirty="0" smtClean="0"/>
              <a:t>Cells are </a:t>
            </a:r>
            <a:r>
              <a:rPr lang="en-US" dirty="0" smtClean="0">
                <a:solidFill>
                  <a:srgbClr val="3366FF"/>
                </a:solidFill>
              </a:rPr>
              <a:t>densely packed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3366FF"/>
                </a:solidFill>
              </a:rPr>
              <a:t>cell junctions </a:t>
            </a:r>
            <a:r>
              <a:rPr lang="en-US" dirty="0" smtClean="0"/>
              <a:t>are present</a:t>
            </a:r>
          </a:p>
          <a:p>
            <a:r>
              <a:rPr lang="en-US" u="sng" dirty="0" smtClean="0">
                <a:solidFill>
                  <a:srgbClr val="3366FF"/>
                </a:solidFill>
              </a:rPr>
              <a:t>Epithelial cells attach to a basement membrane</a:t>
            </a:r>
          </a:p>
          <a:p>
            <a:r>
              <a:rPr lang="en-US" i="1" u="sng" dirty="0" smtClean="0">
                <a:solidFill>
                  <a:srgbClr val="3366FF"/>
                </a:solidFill>
              </a:rPr>
              <a:t>Epithelial tissue is </a:t>
            </a:r>
            <a:r>
              <a:rPr lang="en-US" sz="3600" b="1" i="1" u="sng" dirty="0" err="1" smtClean="0">
                <a:solidFill>
                  <a:srgbClr val="3366FF"/>
                </a:solidFill>
              </a:rPr>
              <a:t>avascula</a:t>
            </a:r>
            <a:r>
              <a:rPr lang="en-US" b="1" i="1" u="sng" dirty="0" err="1" smtClean="0">
                <a:solidFill>
                  <a:srgbClr val="3366FF"/>
                </a:solidFill>
              </a:rPr>
              <a:t>r</a:t>
            </a:r>
            <a:r>
              <a:rPr lang="en-US" i="1" u="sng" dirty="0" smtClean="0">
                <a:solidFill>
                  <a:srgbClr val="3366FF"/>
                </a:solidFill>
              </a:rPr>
              <a:t> but does have a </a:t>
            </a:r>
            <a:r>
              <a:rPr lang="en-US" sz="3600" b="1" i="1" u="sng" dirty="0" smtClean="0">
                <a:solidFill>
                  <a:srgbClr val="3366FF"/>
                </a:solidFill>
              </a:rPr>
              <a:t>nerve suppl</a:t>
            </a:r>
            <a:r>
              <a:rPr lang="en-US" i="1" u="sng" dirty="0" smtClean="0">
                <a:solidFill>
                  <a:srgbClr val="3366FF"/>
                </a:solidFill>
              </a:rPr>
              <a:t>y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Mitosis</a:t>
            </a:r>
            <a:r>
              <a:rPr lang="en-US" dirty="0" smtClean="0"/>
              <a:t> occurs frequently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Epithelial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533400" y="1604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Anatomy Overview: </a:t>
            </a:r>
            <a:endParaRPr lang="en-US" sz="4000" i="1" dirty="0">
              <a:solidFill>
                <a:srgbClr val="CC0000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90152" y="5477539"/>
            <a:ext cx="76146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6852" y="2487613"/>
            <a:ext cx="4435475" cy="673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3300"/>
                </a:solidFill>
                <a:hlinkClick r:id="rId3"/>
              </a:rPr>
              <a:t>Epithelial Tissues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Surfaces of Epithelial Cells and the Basement Membrane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7" name="Picture 6" descr="pap14_fig_04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90" y="1670375"/>
            <a:ext cx="5555820" cy="49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864948"/>
            <a:ext cx="8229600" cy="5781167"/>
          </a:xfrm>
        </p:spPr>
        <p:txBody>
          <a:bodyPr/>
          <a:lstStyle/>
          <a:p>
            <a:r>
              <a:rPr lang="en-US" sz="2400" dirty="0" smtClean="0"/>
              <a:t>classified according to the shape of the cells and how many layers thick they are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name of the specific type of stratified epithelial tissue depends </a:t>
            </a:r>
            <a:r>
              <a:rPr lang="en-US" sz="2400" dirty="0">
                <a:solidFill>
                  <a:srgbClr val="3366FF"/>
                </a:solidFill>
              </a:rPr>
              <a:t>on the shape of the apical cells</a:t>
            </a:r>
          </a:p>
          <a:p>
            <a:endParaRPr lang="en-US" sz="24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758"/>
            <a:ext cx="8229600" cy="682985"/>
          </a:xfrm>
        </p:spPr>
        <p:txBody>
          <a:bodyPr/>
          <a:lstStyle/>
          <a:p>
            <a:r>
              <a:rPr lang="en-US" dirty="0" smtClean="0"/>
              <a:t>Classification of Epithelial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2" name="Picture 11" descr="pap14_fig_04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257"/>
            <a:ext cx="8867573" cy="38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 Naming Combinations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151033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489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Squamous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Cuboidal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Columnar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67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Simple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  <a:tr h="5607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Pseudostratified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  <a:tr h="5607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Stratified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  <a:tr h="56077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Transitional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gland is a single cell or a mass of epithelial cells adapted for secretion</a:t>
            </a:r>
          </a:p>
          <a:p>
            <a:pPr lvl="1"/>
            <a:r>
              <a:rPr lang="en-US" dirty="0" smtClean="0"/>
              <a:t>Endocrine vs. Exocrine Glands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Glandular Epithelium </a:t>
            </a:r>
            <a:r>
              <a:rPr lang="en-US" dirty="0" smtClean="0">
                <a:solidFill>
                  <a:srgbClr val="3366FF"/>
                </a:solidFill>
              </a:rPr>
              <a:t>(No)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0" name="Picture 9" descr="pap14_tabfig_04_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1905"/>
            <a:ext cx="8229600" cy="2780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276" y="3591178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$$$$$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gland is a single cell or a mass of epithelial cells adapted for secretion</a:t>
            </a:r>
          </a:p>
          <a:p>
            <a:pPr lvl="1"/>
            <a:r>
              <a:rPr lang="en-US" dirty="0" smtClean="0"/>
              <a:t>Endocrine vs. Exocrine Glands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759"/>
            <a:ext cx="8158577" cy="825318"/>
          </a:xfrm>
        </p:spPr>
        <p:txBody>
          <a:bodyPr/>
          <a:lstStyle/>
          <a:p>
            <a:r>
              <a:rPr lang="en-US" dirty="0" smtClean="0"/>
              <a:t>Glandular Epithelium </a:t>
            </a:r>
            <a:r>
              <a:rPr lang="en-US" dirty="0">
                <a:solidFill>
                  <a:srgbClr val="3366FF"/>
                </a:solidFill>
              </a:rPr>
              <a:t>(No)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0" name="Picture 9" descr="pap14_tabfig_04_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16149"/>
            <a:ext cx="8229600" cy="32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1684459"/>
            <a:ext cx="8229600" cy="4720783"/>
          </a:xfrm>
        </p:spPr>
        <p:txBody>
          <a:bodyPr/>
          <a:lstStyle/>
          <a:p>
            <a:r>
              <a:rPr lang="en-US" dirty="0" smtClean="0"/>
              <a:t>Unicellular – single cells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Multicellular</a:t>
            </a:r>
            <a:r>
              <a:rPr lang="en-US" dirty="0" smtClean="0"/>
              <a:t> – composed of many cells that form a distinctive microscopic structure or macroscopic organ</a:t>
            </a:r>
          </a:p>
          <a:p>
            <a:pPr lvl="1"/>
            <a:r>
              <a:rPr lang="en-US" dirty="0" smtClean="0"/>
              <a:t>Sweat glands</a:t>
            </a:r>
          </a:p>
          <a:p>
            <a:pPr lvl="1"/>
            <a:r>
              <a:rPr lang="en-US" dirty="0" smtClean="0"/>
              <a:t>Oil glands</a:t>
            </a:r>
          </a:p>
          <a:p>
            <a:pPr lvl="1"/>
            <a:r>
              <a:rPr lang="en-US" dirty="0" smtClean="0"/>
              <a:t>Salivary glands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Classification of Glandular Epithelium </a:t>
            </a:r>
            <a:r>
              <a:rPr lang="en-US" dirty="0">
                <a:solidFill>
                  <a:srgbClr val="3366FF"/>
                </a:solidFill>
              </a:rPr>
              <a:t>(No)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6" name="Picture 5" descr="pap14_fig_04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9774"/>
            <a:ext cx="8229600" cy="49789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749" y="540002"/>
            <a:ext cx="63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(No)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959" y="3580229"/>
            <a:ext cx="8229600" cy="3963680"/>
          </a:xfrm>
        </p:spPr>
        <p:txBody>
          <a:bodyPr/>
          <a:lstStyle/>
          <a:p>
            <a:r>
              <a:rPr lang="en-US" dirty="0" err="1" smtClean="0"/>
              <a:t>Merocrine</a:t>
            </a:r>
            <a:endParaRPr lang="en-US" dirty="0" smtClean="0"/>
          </a:p>
          <a:p>
            <a:r>
              <a:rPr lang="en-US" dirty="0" err="1" smtClean="0"/>
              <a:t>Apocrine</a:t>
            </a:r>
            <a:endParaRPr lang="en-US" dirty="0" smtClean="0"/>
          </a:p>
          <a:p>
            <a:r>
              <a:rPr lang="en-US" dirty="0" err="1" smtClean="0"/>
              <a:t>Holocrine</a:t>
            </a:r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63686" cy="3229870"/>
          </a:xfrm>
        </p:spPr>
        <p:txBody>
          <a:bodyPr/>
          <a:lstStyle/>
          <a:p>
            <a:r>
              <a:rPr lang="en-US" dirty="0" smtClean="0"/>
              <a:t>Functional Classification of Glandular Epithelium upon their mode of secretion: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9" name="Picture 8" descr="pap14_fig_04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872" y="251821"/>
            <a:ext cx="4561128" cy="69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purpose of this chapter is to discuss about:</a:t>
            </a:r>
          </a:p>
          <a:p>
            <a:pPr lvl="1"/>
            <a:r>
              <a:rPr lang="en-US" dirty="0" smtClean="0"/>
              <a:t>All 4 types of tissues </a:t>
            </a:r>
          </a:p>
          <a:p>
            <a:pPr lvl="1"/>
            <a:r>
              <a:rPr lang="en-US" dirty="0" smtClean="0"/>
              <a:t>their origins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integrity</a:t>
            </a:r>
          </a:p>
          <a:p>
            <a:pPr lvl="1"/>
            <a:r>
              <a:rPr lang="en-US" dirty="0" smtClean="0"/>
              <a:t>Compare and contrast epithelial, connective, muscular, and nervous tissue</a:t>
            </a:r>
          </a:p>
          <a:p>
            <a:pPr lvl="1"/>
            <a:r>
              <a:rPr lang="en-US" dirty="0" smtClean="0"/>
              <a:t>tissue repair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0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two basic elements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Cells</a:t>
            </a:r>
          </a:p>
          <a:p>
            <a:pPr lvl="1"/>
            <a:r>
              <a:rPr lang="en-US" u="sng" dirty="0" smtClean="0">
                <a:solidFill>
                  <a:srgbClr val="008000"/>
                </a:solidFill>
              </a:rPr>
              <a:t>Important Extracellular matrix</a:t>
            </a:r>
          </a:p>
          <a:p>
            <a:r>
              <a:rPr lang="en-US" strike="sngStrike" dirty="0" smtClean="0"/>
              <a:t>Epithelial</a:t>
            </a:r>
            <a:r>
              <a:rPr lang="en-US" dirty="0" smtClean="0"/>
              <a:t> Connective tissue is highly vascularized and has nerve supply</a:t>
            </a:r>
          </a:p>
          <a:p>
            <a:pPr lvl="1"/>
            <a:r>
              <a:rPr lang="en-US" dirty="0" smtClean="0"/>
              <a:t>Except tendon and cartilage????</a:t>
            </a:r>
          </a:p>
          <a:p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25758"/>
            <a:ext cx="8521427" cy="11398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Connective Tissue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928" y="214809"/>
            <a:ext cx="8229600" cy="1139825"/>
          </a:xfrm>
        </p:spPr>
        <p:txBody>
          <a:bodyPr/>
          <a:lstStyle/>
          <a:p>
            <a:r>
              <a:rPr lang="en-US" dirty="0" smtClean="0"/>
              <a:t>Connective Tissue Cells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7" name="Picture 6" descr="pap14_fig_04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8235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Extracellular matrix is </a:t>
            </a:r>
            <a:r>
              <a:rPr lang="en-US" dirty="0" smtClean="0"/>
              <a:t>the </a:t>
            </a:r>
            <a:r>
              <a:rPr lang="en-US" dirty="0" smtClean="0"/>
              <a:t>spaces between connective tissue cells</a:t>
            </a:r>
          </a:p>
          <a:p>
            <a:r>
              <a:rPr lang="en-US" dirty="0" smtClean="0"/>
              <a:t>Extracellular matrix is composed of:</a:t>
            </a:r>
          </a:p>
          <a:p>
            <a:pPr lvl="1"/>
            <a:r>
              <a:rPr lang="en-US" dirty="0" smtClean="0"/>
              <a:t>Fibers</a:t>
            </a:r>
          </a:p>
          <a:p>
            <a:pPr lvl="1"/>
            <a:r>
              <a:rPr lang="en-US" dirty="0" smtClean="0"/>
              <a:t>Ground substance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758"/>
            <a:ext cx="8686800" cy="1139825"/>
          </a:xfrm>
        </p:spPr>
        <p:txBody>
          <a:bodyPr/>
          <a:lstStyle/>
          <a:p>
            <a:r>
              <a:rPr lang="en-US" dirty="0" smtClean="0"/>
              <a:t>Connective Tissue Extracellular Matrix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9" name="Picture 8" descr="lect0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94" y="4091587"/>
            <a:ext cx="4577013" cy="24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extracellular matrix provide </a:t>
            </a:r>
            <a:r>
              <a:rPr lang="en-US" dirty="0" smtClean="0">
                <a:solidFill>
                  <a:srgbClr val="008000"/>
                </a:solidFill>
              </a:rPr>
              <a:t>strength and support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Collagen</a:t>
            </a:r>
            <a:r>
              <a:rPr lang="en-US" dirty="0" smtClean="0"/>
              <a:t> fibers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Elastic</a:t>
            </a:r>
            <a:r>
              <a:rPr lang="en-US" dirty="0" smtClean="0"/>
              <a:t> fibers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Reticular</a:t>
            </a:r>
            <a:r>
              <a:rPr lang="en-US" dirty="0" smtClean="0"/>
              <a:t> fibers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Connective Tissue Fibers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0" name="Picture 9" descr="lect0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94" y="4091587"/>
            <a:ext cx="4577013" cy="24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its Embryonic origin: mesoderm/ectoderm</a:t>
            </a:r>
          </a:p>
          <a:p>
            <a:pPr lvl="1"/>
            <a:r>
              <a:rPr lang="en-US" dirty="0" err="1" smtClean="0"/>
              <a:t>Mesenchymatous</a:t>
            </a:r>
            <a:endParaRPr lang="en-US" dirty="0" smtClean="0"/>
          </a:p>
          <a:p>
            <a:pPr lvl="1"/>
            <a:r>
              <a:rPr lang="en-US" dirty="0" smtClean="0"/>
              <a:t>Mucous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Connective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9" name="Picture 8" descr="lect0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39" y="2058358"/>
            <a:ext cx="5014009" cy="40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Loose</a:t>
            </a:r>
          </a:p>
          <a:p>
            <a:pPr lvl="1"/>
            <a:r>
              <a:rPr lang="en-US" dirty="0" smtClean="0"/>
              <a:t>Dense</a:t>
            </a:r>
          </a:p>
          <a:p>
            <a:pPr marL="344487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Types of connective tissue:</a:t>
            </a:r>
          </a:p>
          <a:p>
            <a:pPr lvl="1"/>
            <a:r>
              <a:rPr lang="en-US" dirty="0" smtClean="0"/>
              <a:t>Cartilage</a:t>
            </a:r>
          </a:p>
          <a:p>
            <a:pPr lvl="1"/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Adipose</a:t>
            </a:r>
          </a:p>
          <a:p>
            <a:pPr lvl="1"/>
            <a:r>
              <a:rPr lang="en-US" dirty="0" smtClean="0"/>
              <a:t>Blood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Connective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955" b="19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CONNECTIVE TISSUES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10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533400" y="1604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Anatomy Overview: </a:t>
            </a:r>
            <a:endParaRPr lang="en-US" sz="4000" i="1" dirty="0">
              <a:solidFill>
                <a:srgbClr val="CC0000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90152" y="5477539"/>
            <a:ext cx="76146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6852" y="2487613"/>
            <a:ext cx="4435475" cy="673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3300"/>
                </a:solidFill>
                <a:hlinkClick r:id="rId3"/>
              </a:rPr>
              <a:t>Connective Tissues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are </a:t>
            </a:r>
            <a:r>
              <a:rPr lang="en-US" dirty="0" smtClean="0"/>
              <a:t>thin</a:t>
            </a:r>
            <a:r>
              <a:rPr lang="en-US" dirty="0" smtClean="0"/>
              <a:t> </a:t>
            </a:r>
            <a:r>
              <a:rPr lang="en-US" dirty="0" smtClean="0"/>
              <a:t>sheets of pliable tissue that cover or line a part of the body</a:t>
            </a:r>
          </a:p>
          <a:p>
            <a:r>
              <a:rPr lang="en-US" dirty="0" smtClean="0"/>
              <a:t>2 types of membranes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Epithelial membranes</a:t>
            </a:r>
          </a:p>
          <a:p>
            <a:pPr lvl="2"/>
            <a:r>
              <a:rPr lang="en-US" dirty="0" smtClean="0"/>
              <a:t>Mucous membranes</a:t>
            </a:r>
          </a:p>
          <a:p>
            <a:pPr lvl="2"/>
            <a:r>
              <a:rPr lang="en-US" dirty="0" smtClean="0"/>
              <a:t>Serous membranes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Connective Tissue Membranes</a:t>
            </a:r>
          </a:p>
          <a:p>
            <a:pPr marL="1211262" lvl="2" indent="-514350">
              <a:buFont typeface="+mj-lt"/>
              <a:buAutoNum type="arabicPeriod"/>
            </a:pPr>
            <a:r>
              <a:rPr lang="en-US" dirty="0" smtClean="0"/>
              <a:t>Synovial</a:t>
            </a:r>
          </a:p>
          <a:p>
            <a:pPr marL="1211262" lvl="2" indent="-514350">
              <a:buFont typeface="+mj-lt"/>
              <a:buAutoNum type="arabicPeriod"/>
            </a:pPr>
            <a:r>
              <a:rPr lang="en-US" dirty="0" smtClean="0"/>
              <a:t>Meninges</a:t>
            </a:r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758"/>
            <a:ext cx="9144000" cy="1139825"/>
          </a:xfrm>
        </p:spPr>
        <p:txBody>
          <a:bodyPr/>
          <a:lstStyle/>
          <a:p>
            <a:r>
              <a:rPr lang="en-US" sz="3600" dirty="0" smtClean="0"/>
              <a:t>Membranes( your book/</a:t>
            </a:r>
            <a:r>
              <a:rPr lang="en-US" sz="3600" dirty="0" err="1" smtClean="0"/>
              <a:t>ppt</a:t>
            </a:r>
            <a:r>
              <a:rPr lang="en-US" sz="3600" dirty="0" smtClean="0"/>
              <a:t> has mistakes here)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https://training.seer.cancer.gov/anatomy/cells_tissues_membranes/</a:t>
            </a:r>
            <a:r>
              <a:rPr lang="en-US" dirty="0" smtClean="0">
                <a:hlinkClick r:id="rId2"/>
              </a:rPr>
              <a:t>membranes.html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MEMBRANES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Epithelial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Connective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Muscular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Nervous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4 Tissue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5" name="Picture 14" descr="pap14_fig_0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14" y="1172947"/>
            <a:ext cx="5991085" cy="52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6" name="Picture 5" descr="pap14_fig_04_0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9" y="518317"/>
            <a:ext cx="7805853" cy="2743200"/>
          </a:xfrm>
          <a:prstGeom prst="rect">
            <a:avLst/>
          </a:prstGeom>
        </p:spPr>
      </p:pic>
      <p:pic>
        <p:nvPicPr>
          <p:cNvPr id="7" name="Picture 6" descr="pap14_fig_04_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98" y="3536946"/>
            <a:ext cx="712519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6" name="Picture 5" descr="pap14_fig_04_0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62" y="518317"/>
            <a:ext cx="6214477" cy="2974071"/>
          </a:xfrm>
          <a:prstGeom prst="rect">
            <a:avLst/>
          </a:prstGeom>
        </p:spPr>
      </p:pic>
      <p:pic>
        <p:nvPicPr>
          <p:cNvPr id="7" name="Picture 6" descr="pap14_fig_04_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7798"/>
            <a:ext cx="8229600" cy="2727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What differences can you see?</a:t>
            </a:r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Epithelial vs. Connective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18" name="Picture 17" descr="pap14_fig_04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3974"/>
            <a:ext cx="8229600" cy="4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1702097"/>
            <a:ext cx="8229600" cy="4703145"/>
          </a:xfrm>
        </p:spPr>
        <p:txBody>
          <a:bodyPr/>
          <a:lstStyle/>
          <a:p>
            <a:r>
              <a:rPr lang="en-US" dirty="0" smtClean="0"/>
              <a:t>Muscle tissue consists of fibers that are able to contract</a:t>
            </a:r>
          </a:p>
          <a:p>
            <a:r>
              <a:rPr lang="en-US" dirty="0" smtClean="0"/>
              <a:t>3 types of muscle tissue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Skeletal muscle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Cardiac muscle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Smooth muscle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Characteristics of Muscular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533400" y="1604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Anatomy Overview: </a:t>
            </a:r>
            <a:endParaRPr lang="en-US" sz="4000" i="1" dirty="0">
              <a:solidFill>
                <a:srgbClr val="CC0000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90152" y="5477539"/>
            <a:ext cx="76146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6852" y="2487613"/>
            <a:ext cx="4435475" cy="673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3300"/>
                </a:solidFill>
                <a:hlinkClick r:id="rId3"/>
              </a:rPr>
              <a:t>Muscle Tissue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3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7580" y="1259102"/>
            <a:ext cx="8966101" cy="5598897"/>
          </a:xfrm>
        </p:spPr>
        <p:txBody>
          <a:bodyPr/>
          <a:lstStyle/>
          <a:p>
            <a:r>
              <a:rPr lang="en-US" dirty="0" smtClean="0"/>
              <a:t>Two kinds of cells: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Neurons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trike="sngStrike" dirty="0" smtClean="0"/>
              <a:t>Neuroglia</a:t>
            </a:r>
            <a:r>
              <a:rPr lang="en-US" dirty="0" smtClean="0"/>
              <a:t> </a:t>
            </a:r>
            <a:r>
              <a:rPr lang="en-US" dirty="0" err="1" smtClean="0"/>
              <a:t>Neuroglial</a:t>
            </a:r>
            <a:r>
              <a:rPr lang="en-US" dirty="0" smtClean="0"/>
              <a:t> cells or Glial Cells (Glue)</a:t>
            </a:r>
            <a:endParaRPr lang="en-US" strike="sngStrike" dirty="0" smtClean="0"/>
          </a:p>
          <a:p>
            <a:r>
              <a:rPr lang="en-US" dirty="0" smtClean="0"/>
              <a:t>neurons have  </a:t>
            </a:r>
          </a:p>
          <a:p>
            <a:pPr lvl="1"/>
            <a:r>
              <a:rPr lang="en-US" dirty="0" smtClean="0"/>
              <a:t>cell body, </a:t>
            </a:r>
          </a:p>
          <a:p>
            <a:pPr lvl="1"/>
            <a:r>
              <a:rPr lang="en-US" dirty="0" smtClean="0"/>
              <a:t>dendrites, </a:t>
            </a:r>
          </a:p>
          <a:p>
            <a:pPr lvl="1"/>
            <a:r>
              <a:rPr lang="en-US" dirty="0" smtClean="0"/>
              <a:t>and ONE axon</a:t>
            </a:r>
            <a:r>
              <a:rPr lang="en-US" strike="sngStrike" dirty="0" smtClean="0"/>
              <a:t>s</a:t>
            </a:r>
            <a:r>
              <a:rPr lang="en-US" dirty="0" smtClean="0"/>
              <a:t> </a:t>
            </a:r>
            <a:r>
              <a:rPr lang="en-US" strike="sngStrike" dirty="0" smtClean="0"/>
              <a:t>They carry sensory and motor information and perform integrative functions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carry electrical impulses</a:t>
            </a:r>
          </a:p>
          <a:p>
            <a:r>
              <a:rPr lang="en-US" dirty="0" err="1" smtClean="0"/>
              <a:t>Neuroglia</a:t>
            </a:r>
            <a:r>
              <a:rPr lang="en-US" dirty="0" smtClean="0"/>
              <a:t> protect and support neurons</a:t>
            </a:r>
          </a:p>
          <a:p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Characteristics of Nervous Tissue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533400" y="1604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Anatomy Overview: </a:t>
            </a:r>
            <a:endParaRPr lang="en-US" sz="4000" i="1" dirty="0">
              <a:solidFill>
                <a:srgbClr val="CC0000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90152" y="5477539"/>
            <a:ext cx="76146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6852" y="2487613"/>
            <a:ext cx="4435475" cy="673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3300"/>
                </a:solidFill>
                <a:hlinkClick r:id="rId3"/>
              </a:rPr>
              <a:t>Nervous Tissue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87936"/>
            <a:ext cx="8229600" cy="1139825"/>
          </a:xfrm>
        </p:spPr>
        <p:txBody>
          <a:bodyPr/>
          <a:lstStyle/>
          <a:p>
            <a:pPr algn="ctr"/>
            <a:r>
              <a:rPr lang="en-US" sz="4800" b="1" dirty="0" smtClean="0"/>
              <a:t>Tissue Repair, Aging, and Disorders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repair is the process that replaces worn out, damaged, or dead cells. </a:t>
            </a:r>
          </a:p>
          <a:p>
            <a:pPr lvl="1"/>
            <a:r>
              <a:rPr lang="en-US" dirty="0" smtClean="0"/>
              <a:t>Epithelial cells are replaced by the division of stem cells or undifferentiated cells</a:t>
            </a:r>
          </a:p>
          <a:p>
            <a:pPr lvl="1"/>
            <a:r>
              <a:rPr lang="en-US" dirty="0" smtClean="0"/>
              <a:t>Not all connective tissue cells have the ability to repair </a:t>
            </a:r>
          </a:p>
          <a:p>
            <a:pPr lvl="1"/>
            <a:r>
              <a:rPr lang="en-US" dirty="0" smtClean="0"/>
              <a:t>Muscle cells can perform </a:t>
            </a:r>
            <a:r>
              <a:rPr lang="en-US" strike="sngStrike" dirty="0" smtClean="0"/>
              <a:t>limited</a:t>
            </a:r>
            <a:r>
              <a:rPr lang="en-US" dirty="0" smtClean="0"/>
              <a:t> repair</a:t>
            </a:r>
          </a:p>
          <a:p>
            <a:pPr lvl="1"/>
            <a:r>
              <a:rPr lang="en-US" dirty="0" smtClean="0"/>
              <a:t>Some nervous cells= glial cells can perform </a:t>
            </a:r>
            <a:r>
              <a:rPr lang="en-US" strike="sngStrike" dirty="0" smtClean="0"/>
              <a:t>limited</a:t>
            </a:r>
            <a:r>
              <a:rPr lang="en-US" dirty="0" smtClean="0"/>
              <a:t> repair, </a:t>
            </a:r>
            <a:r>
              <a:rPr lang="en-US" strike="sngStrike" dirty="0" smtClean="0"/>
              <a:t>others </a:t>
            </a:r>
            <a:r>
              <a:rPr lang="en-US" strike="sngStrike" dirty="0" smtClean="0"/>
              <a:t>cannot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/articles/PMC2941225/</a:t>
            </a:r>
            <a:endParaRPr lang="en-US" dirty="0" smtClean="0"/>
          </a:p>
          <a:p>
            <a:r>
              <a:rPr lang="en-US" dirty="0" smtClean="0"/>
              <a:t>Fibrosis is the formation of scar tissue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Tissue Repair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Younger bodies generally experience: </a:t>
            </a:r>
          </a:p>
          <a:p>
            <a:pPr lvl="1"/>
            <a:r>
              <a:rPr lang="en-US" smtClean="0"/>
              <a:t>A better nutritional state</a:t>
            </a:r>
          </a:p>
          <a:p>
            <a:pPr lvl="1"/>
            <a:r>
              <a:rPr lang="en-US" smtClean="0"/>
              <a:t>A better blood supply to tissues</a:t>
            </a:r>
          </a:p>
          <a:p>
            <a:pPr lvl="1"/>
            <a:r>
              <a:rPr lang="en-US" smtClean="0"/>
              <a:t>A faster metabolic rate</a:t>
            </a:r>
          </a:p>
          <a:p>
            <a:pPr lvl="1"/>
            <a:endParaRPr lang="en-US" smtClean="0"/>
          </a:p>
          <a:p>
            <a:r>
              <a:rPr lang="en-US" smtClean="0"/>
              <a:t>Aging slows the process of tissue repair 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4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-points of contact between cells are called cell junctions.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Junctions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9" name="Picture 8" descr="lect0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42" y="2707312"/>
            <a:ext cx="3618116" cy="38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Disorders of epithelial tissues tend to be specific to individual organs</a:t>
            </a:r>
          </a:p>
          <a:p>
            <a:pPr lvl="1"/>
            <a:r>
              <a:rPr lang="en-US" smtClean="0"/>
              <a:t>Skin cancer</a:t>
            </a:r>
          </a:p>
          <a:p>
            <a:r>
              <a:rPr lang="en-US" smtClean="0"/>
              <a:t>Disorders of connective tissues tend to be autoimmune in nature</a:t>
            </a:r>
          </a:p>
          <a:p>
            <a:pPr lvl="1"/>
            <a:r>
              <a:rPr lang="en-US" smtClean="0"/>
              <a:t>Lupus</a:t>
            </a:r>
          </a:p>
          <a:p>
            <a:pPr lvl="0"/>
            <a:r>
              <a:rPr lang="en-US" smtClean="0"/>
              <a:t>Disorders of muscular and nervous tissues will be discussed in later chapters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Disorders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Intercellular Junctions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533400" y="1604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Interactions Animation</a:t>
            </a:r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: </a:t>
            </a:r>
            <a:endParaRPr lang="en-US" sz="4000" i="1" dirty="0">
              <a:solidFill>
                <a:srgbClr val="CC0000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6852" y="2487613"/>
            <a:ext cx="4435475" cy="673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3300"/>
                </a:solidFill>
                <a:hlinkClick r:id="rId3"/>
              </a:rPr>
              <a:t>Intercellular Junctions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90152" y="5477539"/>
            <a:ext cx="76146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</p:spTree>
    <p:extLst>
      <p:ext uri="{BB962C8B-B14F-4D97-AF65-F5344CB8AC3E}">
        <p14:creationId xmlns:p14="http://schemas.microsoft.com/office/powerpoint/2010/main" val="161139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Tight Junctions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7" name="Picture 6" descr="pap14_fig_04_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90" y="1191770"/>
            <a:ext cx="5321020" cy="53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Adherens Junctions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7" name="Picture 6" descr="pap14_fig_04_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84" y="1060256"/>
            <a:ext cx="5860432" cy="54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Desmosomes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Copyright © 2014 John Wiley &amp; Sons, Inc. All rights reserved.Modified by Dr. C. Gerin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descr="pap14_fig_04_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84" y="1182959"/>
            <a:ext cx="5860432" cy="52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Gap Junctions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reserved.Modified by Dr. C. Gerin</a:t>
            </a:r>
            <a:endParaRPr lang="en-US" dirty="0"/>
          </a:p>
        </p:txBody>
      </p:sp>
      <p:pic>
        <p:nvPicPr>
          <p:cNvPr id="7" name="Picture 6" descr="pap14_fig_04_0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30" y="1060256"/>
            <a:ext cx="4647739" cy="54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2388</TotalTime>
  <Words>1562</Words>
  <Application>Microsoft Macintosh PowerPoint</Application>
  <PresentationFormat>On-screen Show (4:3)</PresentationFormat>
  <Paragraphs>215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Edge</vt:lpstr>
      <vt:lpstr>PowerPoint Presentation</vt:lpstr>
      <vt:lpstr>Introduction</vt:lpstr>
      <vt:lpstr>The 4 Tissue Types</vt:lpstr>
      <vt:lpstr>Cell Junctions</vt:lpstr>
      <vt:lpstr>Intercellular Junctions</vt:lpstr>
      <vt:lpstr>Tight Junctions</vt:lpstr>
      <vt:lpstr>Adherens Junctions</vt:lpstr>
      <vt:lpstr>Desmosomes</vt:lpstr>
      <vt:lpstr>Gap Junctions</vt:lpstr>
      <vt:lpstr> Epithelial Tissue</vt:lpstr>
      <vt:lpstr>Epithelial Tissue</vt:lpstr>
      <vt:lpstr>Surfaces of Epithelial Cells and the Basement Membrane</vt:lpstr>
      <vt:lpstr>Classification of Epithelial Tissue</vt:lpstr>
      <vt:lpstr>Epithelial Tissue Naming Combinations</vt:lpstr>
      <vt:lpstr>Glandular Epithelium (No)</vt:lpstr>
      <vt:lpstr>Glandular Epithelium (No)</vt:lpstr>
      <vt:lpstr>Structural Classification of Glandular Epithelium (No)</vt:lpstr>
      <vt:lpstr>PowerPoint Presentation</vt:lpstr>
      <vt:lpstr>Functional Classification of Glandular Epithelium upon their mode of secretion:</vt:lpstr>
      <vt:lpstr>Connective Tissue</vt:lpstr>
      <vt:lpstr>Connective Tissue Cells</vt:lpstr>
      <vt:lpstr>Connective Tissue Extracellular Matrix</vt:lpstr>
      <vt:lpstr>Connective Tissue Fibers</vt:lpstr>
      <vt:lpstr>Classification of Connective Tissue</vt:lpstr>
      <vt:lpstr>Classification of Connective Tissue</vt:lpstr>
      <vt:lpstr>CONNECTIVE TISSUES</vt:lpstr>
      <vt:lpstr>Connective Tissue</vt:lpstr>
      <vt:lpstr>Membranes( your book/ppt has mistakes here)</vt:lpstr>
      <vt:lpstr>MEMBRANES</vt:lpstr>
      <vt:lpstr>PowerPoint Presentation</vt:lpstr>
      <vt:lpstr>PowerPoint Presentation</vt:lpstr>
      <vt:lpstr>Epithelial vs. Connective Tissue</vt:lpstr>
      <vt:lpstr>General Characteristics of Muscular Tissue</vt:lpstr>
      <vt:lpstr>Muscle Tissue</vt:lpstr>
      <vt:lpstr>General Characteristics of Nervous Tissue</vt:lpstr>
      <vt:lpstr>Nervous Tissue</vt:lpstr>
      <vt:lpstr>Tissue Repair, Aging, and Disorders</vt:lpstr>
      <vt:lpstr>Tissue Repair</vt:lpstr>
      <vt:lpstr>Aging</vt:lpstr>
      <vt:lpstr>Disorders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Christine Gerin</cp:lastModifiedBy>
  <cp:revision>232</cp:revision>
  <cp:lastPrinted>2009-04-22T19:24:48Z</cp:lastPrinted>
  <dcterms:created xsi:type="dcterms:W3CDTF">2014-02-07T20:25:31Z</dcterms:created>
  <dcterms:modified xsi:type="dcterms:W3CDTF">2016-09-07T18:45:49Z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