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41"/>
  </p:notesMasterIdLst>
  <p:handoutMasterIdLst>
    <p:handoutMasterId r:id="rId42"/>
  </p:handoutMasterIdLst>
  <p:sldIdLst>
    <p:sldId id="355" r:id="rId2"/>
    <p:sldId id="297" r:id="rId3"/>
    <p:sldId id="304" r:id="rId4"/>
    <p:sldId id="300" r:id="rId5"/>
    <p:sldId id="301" r:id="rId6"/>
    <p:sldId id="298" r:id="rId7"/>
    <p:sldId id="309" r:id="rId8"/>
    <p:sldId id="310" r:id="rId9"/>
    <p:sldId id="306" r:id="rId10"/>
    <p:sldId id="312" r:id="rId11"/>
    <p:sldId id="336" r:id="rId12"/>
    <p:sldId id="348" r:id="rId13"/>
    <p:sldId id="351" r:id="rId14"/>
    <p:sldId id="350" r:id="rId15"/>
    <p:sldId id="313" r:id="rId16"/>
    <p:sldId id="316" r:id="rId17"/>
    <p:sldId id="332" r:id="rId18"/>
    <p:sldId id="333" r:id="rId19"/>
    <p:sldId id="331" r:id="rId20"/>
    <p:sldId id="322" r:id="rId21"/>
    <p:sldId id="323" r:id="rId22"/>
    <p:sldId id="354" r:id="rId23"/>
    <p:sldId id="329" r:id="rId24"/>
    <p:sldId id="327" r:id="rId25"/>
    <p:sldId id="328" r:id="rId26"/>
    <p:sldId id="360" r:id="rId27"/>
    <p:sldId id="337" r:id="rId28"/>
    <p:sldId id="358" r:id="rId29"/>
    <p:sldId id="317" r:id="rId30"/>
    <p:sldId id="359" r:id="rId31"/>
    <p:sldId id="345" r:id="rId32"/>
    <p:sldId id="346" r:id="rId33"/>
    <p:sldId id="357" r:id="rId34"/>
    <p:sldId id="361" r:id="rId35"/>
    <p:sldId id="339" r:id="rId36"/>
    <p:sldId id="340" r:id="rId37"/>
    <p:sldId id="341" r:id="rId38"/>
    <p:sldId id="342" r:id="rId39"/>
    <p:sldId id="295" r:id="rId40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d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32"/>
    <a:srgbClr val="006B9D"/>
    <a:srgbClr val="00B400"/>
    <a:srgbClr val="DE0000"/>
    <a:srgbClr val="FA0000"/>
    <a:srgbClr val="D10A05"/>
    <a:srgbClr val="BD0905"/>
    <a:srgbClr val="007FAC"/>
    <a:srgbClr val="00759E"/>
    <a:srgbClr val="3DC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21" autoAdjust="0"/>
  </p:normalViewPr>
  <p:slideViewPr>
    <p:cSldViewPr snapToGrid="0">
      <p:cViewPr>
        <p:scale>
          <a:sx n="138" d="100"/>
          <a:sy n="138" d="100"/>
        </p:scale>
        <p:origin x="-232" y="1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commentAuthors" Target="commentAuthors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9196A-8388-0542-82FA-7E9698720217}" type="datetimeFigureOut">
              <a:rPr lang="en-US" smtClean="0"/>
              <a:pPr/>
              <a:t>9/11/16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67409-E96B-344B-8680-4E45093FA2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161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E2F0BA46-C158-48D1-89F3-7045DAE547D4}" type="datetimeFigureOut">
              <a:rPr lang="en-US"/>
              <a:pPr>
                <a:defRPr/>
              </a:pPr>
              <a:t>9/11/16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65EB951A-8AA7-4335-9B5F-76B987C9F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13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24AC51-1BF9-4B69-9A52-9588F2765554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Melanin is a class of compounds found in plants and animals where it serves predominantly as a pigment. The class of pigments are derivatives of the amino acid tyrosine. The most common form of biological melanin is </a:t>
            </a:r>
            <a:r>
              <a:rPr lang="en-US" dirty="0" err="1" smtClean="0"/>
              <a:t>eumelanin</a:t>
            </a:r>
            <a:r>
              <a:rPr lang="en-US" dirty="0" smtClean="0"/>
              <a:t>, a brown-black polymer of </a:t>
            </a:r>
            <a:r>
              <a:rPr lang="en-US" dirty="0" err="1" smtClean="0"/>
              <a:t>dihydroxyindole</a:t>
            </a:r>
            <a:r>
              <a:rPr lang="en-US" dirty="0" smtClean="0"/>
              <a:t> carboxylic acid, and their reduced forms. Another common form of melanin is </a:t>
            </a:r>
            <a:r>
              <a:rPr lang="en-US" dirty="0" err="1" smtClean="0"/>
              <a:t>pheomelanin</a:t>
            </a:r>
            <a:r>
              <a:rPr lang="en-US" dirty="0" smtClean="0"/>
              <a:t>, a red-brown polymer of </a:t>
            </a:r>
            <a:r>
              <a:rPr lang="en-US" dirty="0" err="1" smtClean="0"/>
              <a:t>benzothiazine</a:t>
            </a:r>
            <a:r>
              <a:rPr lang="en-US" dirty="0" smtClean="0"/>
              <a:t> units largely responsible for red hair and freckles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345C60-BA57-422D-B5F2-6F0745E07025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47DFA7-500B-400F-81F8-FE079FB8BFB9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39070B-FE34-4DF2-BF69-F518DC68F2B9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FD523F-0A89-42A9-9BCB-38F8229D7CE9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637D52-16E2-47D8-8DF1-00FE0FE7AFA9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D62C7A-18CD-4A6E-93C9-84142FBBF538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05_01a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CDAB72-0FDD-4A01-BAD0-B08DBCA768F6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459A70-24E0-47C5-A3BC-B76466E6AC5A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D6D676-33AB-498B-8054-4AECB12CEF6E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985C14-F201-4B80-8D21-7FA7D2D5936B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7AD69C-FF67-4D85-8528-EE1E7A5E0057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143028-6837-4147-BE40-FD7C9EE30D60}" type="slidenum">
              <a:rPr lang="en-US" smtClean="0">
                <a:cs typeface="Arial" charset="0"/>
              </a:rPr>
              <a:pPr/>
              <a:t>24</a:t>
            </a:fld>
            <a:endParaRPr lang="en-US" smtClean="0">
              <a:cs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552818-408A-4AE1-92CA-8AC7DA7A53C7}" type="slidenum">
              <a:rPr lang="en-US" smtClean="0">
                <a:cs typeface="Arial" charset="0"/>
              </a:rPr>
              <a:pPr/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762D336A-0904-CC41-938C-D6BA3FE368FE}" type="slidenum">
              <a:rPr lang="en-US">
                <a:solidFill>
                  <a:srgbClr val="000000"/>
                </a:solidFill>
                <a:latin typeface="Arial Unicode MS" pitchFamily="1" charset="0"/>
              </a:rPr>
              <a:pPr eaLnBrk="0" hangingPunct="0"/>
              <a:t>26</a:t>
            </a:fld>
            <a:endParaRPr lang="en-US">
              <a:solidFill>
                <a:srgbClr val="000000"/>
              </a:solidFill>
              <a:latin typeface="Arial Unicode MS" pitchFamily="1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D711A0-C5E8-466B-9E72-6B4EBF99A705}" type="slidenum">
              <a:rPr lang="en-US" smtClean="0">
                <a:cs typeface="Arial" charset="0"/>
              </a:rPr>
              <a:pPr/>
              <a:t>27</a:t>
            </a:fld>
            <a:endParaRPr lang="en-US" smtClean="0">
              <a:cs typeface="Arial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</a:t>
            </a:r>
            <a:r>
              <a:rPr lang="en-US" dirty="0" err="1" smtClean="0"/>
              <a:t>wikipedia</a:t>
            </a:r>
            <a:r>
              <a:rPr lang="en-US" dirty="0" smtClean="0"/>
              <a:t> for the term: mesoderm (OK)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B951A-8AA7-4335-9B5F-76B987C9F3E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010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A30797-F250-471F-B3E4-7AA6BAE762D6}" type="slidenum">
              <a:rPr lang="en-US" smtClean="0">
                <a:cs typeface="Arial" charset="0"/>
              </a:rPr>
              <a:pPr/>
              <a:t>35</a:t>
            </a:fld>
            <a:endParaRPr lang="en-US" smtClean="0">
              <a:cs typeface="Arial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BE9FDE-58AD-473C-8D62-1A803DAF5399}" type="slidenum">
              <a:rPr lang="en-US" smtClean="0">
                <a:cs typeface="Arial" charset="0"/>
              </a:rPr>
              <a:pPr/>
              <a:t>36</a:t>
            </a:fld>
            <a:endParaRPr lang="en-US" smtClean="0">
              <a:cs typeface="Arial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2EF142-0DE8-463B-80E6-AF3BF6EEB2DB}" type="slidenum">
              <a:rPr lang="en-US" smtClean="0">
                <a:cs typeface="Arial" charset="0"/>
              </a:rPr>
              <a:pPr/>
              <a:t>37</a:t>
            </a:fld>
            <a:endParaRPr lang="en-US" smtClean="0">
              <a:cs typeface="Arial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17ACBD-825C-4585-9C4C-92DCE9274018}" type="slidenum">
              <a:rPr lang="en-US" smtClean="0">
                <a:cs typeface="Arial" charset="0"/>
              </a:rPr>
              <a:pPr/>
              <a:t>38</a:t>
            </a:fld>
            <a:endParaRPr lang="en-US" smtClean="0">
              <a:cs typeface="Arial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83BC7E-1DDC-43B0-BDD1-229C0ED514E9}" type="slidenum">
              <a:rPr lang="en-US" smtClean="0">
                <a:cs typeface="Arial" charset="0"/>
              </a:rPr>
              <a:pPr/>
              <a:t>39</a:t>
            </a:fld>
            <a:endParaRPr lang="en-US" smtClean="0">
              <a:cs typeface="Arial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05_10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8BE0E2-D348-4B7C-B134-C6D360239C61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B4CDFD-239A-4E95-A9A8-777CAF496005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0528DC-F162-42D7-A198-4BEB357F5E71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9760F9-568C-41DD-B045-925EAC3FE470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D24D2F-A5C0-4DDD-8F6C-44F9FF39EC5D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1A7706-687E-44EF-A39E-2CE2D7F1AB98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4C038F-2E0D-42A5-B94C-FC7B1BEB5673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0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1473" y="6492875"/>
            <a:ext cx="586105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31" y="1075938"/>
            <a:ext cx="8229600" cy="4723284"/>
          </a:xfrm>
        </p:spPr>
        <p:txBody>
          <a:bodyPr/>
          <a:lstStyle>
            <a:lvl1pPr marL="0" indent="0">
              <a:spcBef>
                <a:spcPts val="1200"/>
              </a:spcBef>
              <a:buClr>
                <a:schemeClr val="accent4">
                  <a:lumMod val="50000"/>
                  <a:lumOff val="50000"/>
                </a:schemeClr>
              </a:buClr>
              <a:buSzPct val="100000"/>
              <a:buFont typeface="Wingdings" charset="2"/>
              <a:buNone/>
              <a:defRPr>
                <a:solidFill>
                  <a:srgbClr val="000000"/>
                </a:solidFill>
              </a:defRPr>
            </a:lvl1pPr>
            <a:lvl2pPr>
              <a:spcBef>
                <a:spcPts val="120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>
                <a:solidFill>
                  <a:srgbClr val="000000"/>
                </a:solidFill>
              </a:defRPr>
            </a:lvl2pPr>
            <a:lvl3pPr>
              <a:spcBef>
                <a:spcPts val="1200"/>
              </a:spcBef>
              <a:buClr>
                <a:schemeClr val="bg2"/>
              </a:buClr>
              <a:buSzPct val="100000"/>
              <a:buFont typeface="Wingdings" charset="2"/>
              <a:buChar char="§"/>
              <a:defRPr>
                <a:solidFill>
                  <a:srgbClr val="000000"/>
                </a:solidFill>
              </a:defRPr>
            </a:lvl3pPr>
            <a:lvl4pPr>
              <a:spcBef>
                <a:spcPts val="120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>
                <a:solidFill>
                  <a:srgbClr val="000000"/>
                </a:solidFill>
              </a:defRPr>
            </a:lvl4pPr>
            <a:lvl5pPr>
              <a:spcBef>
                <a:spcPts val="1200"/>
              </a:spcBef>
              <a:buClr>
                <a:schemeClr val="bg2"/>
              </a:buClr>
              <a:buSzPct val="100000"/>
              <a:buFont typeface="Wingdings" charset="2"/>
              <a:buChar char="§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1473" y="6492875"/>
            <a:ext cx="586105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31" y="1084757"/>
            <a:ext cx="8229600" cy="5344411"/>
          </a:xfrm>
        </p:spPr>
        <p:txBody>
          <a:bodyPr/>
          <a:lstStyle>
            <a:lvl1pPr marL="339725" indent="-339725">
              <a:spcBef>
                <a:spcPts val="1600"/>
              </a:spcBef>
              <a:buClr>
                <a:schemeClr val="tx1"/>
              </a:buClr>
              <a:buFont typeface="Wingdings" charset="2"/>
              <a:buNone/>
              <a:defRPr>
                <a:solidFill>
                  <a:srgbClr val="000000"/>
                </a:solidFill>
              </a:defRPr>
            </a:lvl1pPr>
            <a:lvl2pPr>
              <a:spcBef>
                <a:spcPts val="1600"/>
              </a:spcBef>
              <a:buClr>
                <a:schemeClr val="tx1"/>
              </a:buClr>
              <a:buFont typeface="Wingdings" charset="2"/>
              <a:buNone/>
              <a:defRPr>
                <a:solidFill>
                  <a:srgbClr val="000000"/>
                </a:solidFill>
              </a:defRPr>
            </a:lvl2pPr>
            <a:lvl3pPr>
              <a:spcBef>
                <a:spcPts val="1600"/>
              </a:spcBef>
              <a:buClr>
                <a:schemeClr val="tx1"/>
              </a:buClr>
              <a:buFont typeface="Wingdings" charset="2"/>
              <a:buNone/>
              <a:defRPr>
                <a:solidFill>
                  <a:srgbClr val="000000"/>
                </a:solidFill>
              </a:defRPr>
            </a:lvl3pPr>
            <a:lvl4pPr>
              <a:spcBef>
                <a:spcPts val="1600"/>
              </a:spcBef>
              <a:buClr>
                <a:schemeClr val="tx1"/>
              </a:buClr>
              <a:buFont typeface="Wingdings" charset="2"/>
              <a:buNone/>
              <a:defRPr>
                <a:solidFill>
                  <a:srgbClr val="000000"/>
                </a:solidFill>
              </a:defRPr>
            </a:lvl4pPr>
            <a:lvl5pPr>
              <a:spcBef>
                <a:spcPts val="1600"/>
              </a:spcBef>
              <a:buClr>
                <a:schemeClr val="tx1"/>
              </a:buClr>
              <a:buFont typeface="Wingdings" charset="2"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1473" y="6492875"/>
            <a:ext cx="586105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37787"/>
          </a:xfrm>
        </p:spPr>
        <p:txBody>
          <a:bodyPr/>
          <a:lstStyle>
            <a:lvl1pPr>
              <a:buFont typeface="Wingdings" charset="2"/>
              <a:buChar char="§"/>
              <a:defRPr sz="2800"/>
            </a:lvl1pPr>
            <a:lvl2pPr>
              <a:buFont typeface="Wingdings" charset="2"/>
              <a:buChar char="§"/>
              <a:defRPr sz="2400"/>
            </a:lvl2pPr>
            <a:lvl3pPr>
              <a:buFont typeface="Wingdings" charset="2"/>
              <a:buChar char="§"/>
              <a:defRPr sz="2000"/>
            </a:lvl3pPr>
            <a:lvl4pPr>
              <a:buFont typeface="Wingdings" charset="2"/>
              <a:buChar char="§"/>
              <a:defRPr sz="1800"/>
            </a:lvl4pPr>
            <a:lvl5pPr>
              <a:buFont typeface="Wingdings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37787"/>
          </a:xfrm>
        </p:spPr>
        <p:txBody>
          <a:bodyPr/>
          <a:lstStyle>
            <a:lvl1pPr>
              <a:buFont typeface="Wingdings" charset="2"/>
              <a:buChar char="§"/>
              <a:defRPr sz="2800"/>
            </a:lvl1pPr>
            <a:lvl2pPr>
              <a:buFont typeface="Wingdings" charset="2"/>
              <a:buChar char="§"/>
              <a:defRPr sz="2400"/>
            </a:lvl2pPr>
            <a:lvl3pPr>
              <a:buFont typeface="Wingdings" charset="2"/>
              <a:buChar char="§"/>
              <a:defRPr sz="2000"/>
            </a:lvl3pPr>
            <a:lvl4pPr>
              <a:buFont typeface="Wingdings" charset="2"/>
              <a:buChar char="§"/>
              <a:defRPr sz="1800"/>
            </a:lvl4pPr>
            <a:lvl5pPr>
              <a:buFont typeface="Wingdings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1473" y="6492875"/>
            <a:ext cx="586105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37787"/>
          </a:xfrm>
        </p:spPr>
        <p:txBody>
          <a:bodyPr/>
          <a:lstStyle>
            <a:lvl1pPr marL="0" indent="0">
              <a:spcBef>
                <a:spcPts val="800"/>
              </a:spcBef>
              <a:buFont typeface="Wingdings" charset="2"/>
              <a:buNone/>
              <a:tabLst/>
              <a:defRPr sz="3200"/>
            </a:lvl1pPr>
            <a:lvl2pPr>
              <a:spcBef>
                <a:spcPts val="800"/>
              </a:spcBef>
              <a:buSzPct val="100000"/>
              <a:buFont typeface="Wingdings" charset="2"/>
              <a:buChar char="§"/>
              <a:defRPr sz="2400"/>
            </a:lvl2pPr>
            <a:lvl3pPr>
              <a:spcBef>
                <a:spcPts val="800"/>
              </a:spcBef>
              <a:buSzPct val="100000"/>
              <a:buFont typeface="Wingdings" charset="2"/>
              <a:buChar char="§"/>
              <a:defRPr sz="2000"/>
            </a:lvl3pPr>
            <a:lvl4pPr>
              <a:spcBef>
                <a:spcPts val="800"/>
              </a:spcBef>
              <a:buSzPct val="100000"/>
              <a:buFont typeface="Wingdings" charset="2"/>
              <a:buChar char="§"/>
              <a:defRPr sz="1800"/>
            </a:lvl4pPr>
            <a:lvl5pPr>
              <a:spcBef>
                <a:spcPts val="800"/>
              </a:spcBef>
              <a:buSzPct val="100000"/>
              <a:buFont typeface="Wingdings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1473" y="6492875"/>
            <a:ext cx="586105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1473" y="6492875"/>
            <a:ext cx="586105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1473" y="6492875"/>
            <a:ext cx="586105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575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31842"/>
            <a:ext cx="8229600" cy="509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1473" y="6492875"/>
            <a:ext cx="586105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0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SzPct val="65000"/>
        <a:buFontTx/>
        <a:buNone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SzPct val="60000"/>
        <a:buFontTx/>
        <a:buNone/>
        <a:defRPr sz="2600">
          <a:solidFill>
            <a:srgbClr val="000000"/>
          </a:solidFill>
          <a:latin typeface="+mn-lt"/>
          <a:ea typeface="ＭＳ Ｐゴシック" pitchFamily="1" charset="-128"/>
        </a:defRPr>
      </a:lvl2pPr>
      <a:lvl3pPr marL="1022350" indent="-350838" algn="l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SzPct val="65000"/>
        <a:buFontTx/>
        <a:buNone/>
        <a:defRPr sz="2200">
          <a:solidFill>
            <a:srgbClr val="000000"/>
          </a:solidFill>
          <a:latin typeface="+mn-lt"/>
          <a:ea typeface="ＭＳ Ｐゴシック" pitchFamily="1" charset="-128"/>
        </a:defRPr>
      </a:lvl3pPr>
      <a:lvl4pPr marL="1339850" indent="-315913" algn="l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SzPct val="70000"/>
        <a:buFontTx/>
        <a:buNone/>
        <a:defRPr sz="2000">
          <a:solidFill>
            <a:srgbClr val="000000"/>
          </a:solidFill>
          <a:latin typeface="+mn-lt"/>
          <a:ea typeface="ＭＳ Ｐゴシック" pitchFamily="1" charset="-128"/>
        </a:defRPr>
      </a:lvl4pPr>
      <a:lvl5pPr marL="1681163" indent="-339725" algn="l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SzPct val="75000"/>
        <a:buFontTx/>
        <a:buNone/>
        <a:defRPr sz="2000">
          <a:solidFill>
            <a:srgbClr val="000000"/>
          </a:solidFill>
          <a:latin typeface="+mn-lt"/>
          <a:ea typeface="ＭＳ Ｐゴシック" pitchFamily="1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0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0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0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0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wiley.com/college/interactions/Foundations/content/Foundations/sys1o/frameset2.ht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01597" y="4381381"/>
            <a:ext cx="654080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CHAPTER 5</a:t>
            </a:r>
          </a:p>
          <a:p>
            <a:pPr algn="ctr"/>
            <a:r>
              <a:rPr lang="en-US" sz="3600" dirty="0" smtClean="0"/>
              <a:t>The Integumentary </a:t>
            </a:r>
            <a:r>
              <a:rPr lang="en-US" sz="3600" dirty="0" smtClean="0"/>
              <a:t>System</a:t>
            </a:r>
          </a:p>
          <a:p>
            <a:pPr algn="ctr"/>
            <a:r>
              <a:rPr lang="en-US" sz="3600" dirty="0" smtClean="0"/>
              <a:t>Modified by dr. C. Gerin</a:t>
            </a:r>
            <a:endParaRPr lang="en-US" sz="36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601906" y="350690"/>
            <a:ext cx="5084894" cy="362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B9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Principles of Anatomy and Physiology</a:t>
            </a:r>
            <a:endParaRPr kumimoji="0" lang="en-US" sz="5600" b="0" i="0" u="none" strike="noStrike" kern="0" cap="none" spc="0" normalizeH="0" baseline="0" noProof="0" dirty="0" smtClean="0">
              <a:ln>
                <a:noFill/>
              </a:ln>
              <a:solidFill>
                <a:srgbClr val="006B9D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B9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14</a:t>
            </a:r>
            <a:r>
              <a:rPr kumimoji="0" lang="en-US" sz="4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6B9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th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6B9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Edition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6B9D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2" name="Picture 11" descr="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45" y="330104"/>
            <a:ext cx="3041904" cy="3657600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Epidermis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  <p:pic>
        <p:nvPicPr>
          <p:cNvPr id="7" name="Picture 6" descr="pap14_fig_05_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84" y="1440720"/>
            <a:ext cx="4363334" cy="4691757"/>
          </a:xfrm>
          <a:prstGeom prst="rect">
            <a:avLst/>
          </a:prstGeom>
        </p:spPr>
      </p:pic>
      <p:pic>
        <p:nvPicPr>
          <p:cNvPr id="8" name="Picture 7" descr="pap14_fig_05_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307" y="1440720"/>
            <a:ext cx="3786247" cy="4691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skin:</a:t>
            </a:r>
          </a:p>
          <a:p>
            <a:pPr lvl="1"/>
            <a:r>
              <a:rPr lang="en-US" b="1" dirty="0" smtClean="0"/>
              <a:t>Thin (hairy) skin</a:t>
            </a:r>
            <a:r>
              <a:rPr lang="en-US" dirty="0" smtClean="0"/>
              <a:t> covers all body regions except the palms, </a:t>
            </a:r>
            <a:r>
              <a:rPr lang="en-US" dirty="0" err="1" smtClean="0"/>
              <a:t>palmar</a:t>
            </a:r>
            <a:r>
              <a:rPr lang="en-US" dirty="0" smtClean="0"/>
              <a:t> surfaces of digits, and soles.</a:t>
            </a:r>
          </a:p>
          <a:p>
            <a:pPr lvl="1"/>
            <a:r>
              <a:rPr lang="en-US" b="1" dirty="0" smtClean="0"/>
              <a:t>Thick (hairless) skin</a:t>
            </a:r>
            <a:r>
              <a:rPr lang="en-US" dirty="0" smtClean="0"/>
              <a:t> covers the palms, </a:t>
            </a:r>
            <a:r>
              <a:rPr lang="en-US" dirty="0" err="1" smtClean="0"/>
              <a:t>palmar</a:t>
            </a:r>
            <a:r>
              <a:rPr lang="en-US" dirty="0" smtClean="0"/>
              <a:t> </a:t>
            </a:r>
          </a:p>
          <a:p>
            <a:pPr marL="344487" lvl="1" indent="0">
              <a:buNone/>
            </a:pPr>
            <a:r>
              <a:rPr lang="en-US" dirty="0" smtClean="0"/>
              <a:t>surfaces </a:t>
            </a:r>
            <a:r>
              <a:rPr lang="en-US" dirty="0" smtClean="0"/>
              <a:t>of digits, and </a:t>
            </a:r>
            <a:r>
              <a:rPr lang="en-US" dirty="0" smtClean="0"/>
              <a:t>soles, </a:t>
            </a:r>
            <a:r>
              <a:rPr lang="en-US" dirty="0" err="1"/>
              <a:t>u</a:t>
            </a:r>
            <a:r>
              <a:rPr lang="en-US" dirty="0" err="1" smtClean="0"/>
              <a:t>ngual</a:t>
            </a:r>
            <a:r>
              <a:rPr lang="en-US" dirty="0" smtClean="0"/>
              <a:t> phalanges</a:t>
            </a:r>
            <a:endParaRPr lang="en-US" dirty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Epidermis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Skin </a:t>
            </a:r>
            <a:r>
              <a:rPr lang="en-US" dirty="0" smtClean="0">
                <a:solidFill>
                  <a:srgbClr val="800000"/>
                </a:solidFill>
              </a:rPr>
              <a:t>Pigments</a:t>
            </a:r>
          </a:p>
          <a:p>
            <a:pPr lvl="1"/>
            <a:r>
              <a:rPr lang="en-US" dirty="0" smtClean="0"/>
              <a:t>Melanin is produced by </a:t>
            </a:r>
            <a:r>
              <a:rPr lang="en-US" dirty="0" err="1" smtClean="0">
                <a:solidFill>
                  <a:srgbClr val="800000"/>
                </a:solidFill>
              </a:rPr>
              <a:t>melanocytes</a:t>
            </a:r>
            <a:r>
              <a:rPr lang="en-US" dirty="0" smtClean="0"/>
              <a:t> in the stratum </a:t>
            </a:r>
            <a:r>
              <a:rPr lang="en-US" dirty="0" err="1" smtClean="0"/>
              <a:t>basale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Epidermis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  <p:pic>
        <p:nvPicPr>
          <p:cNvPr id="7" name="Picture 6" descr="pap14_fig_05_02.jpg"/>
          <p:cNvPicPr>
            <a:picLocks noChangeAspect="1"/>
          </p:cNvPicPr>
          <p:nvPr/>
        </p:nvPicPr>
        <p:blipFill>
          <a:blip r:embed="rId3"/>
          <a:srcRect l="49312" r="2351" b="65945"/>
          <a:stretch>
            <a:fillRect/>
          </a:stretch>
        </p:blipFill>
        <p:spPr>
          <a:xfrm>
            <a:off x="2708460" y="3003649"/>
            <a:ext cx="3727080" cy="3137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Skin Pigments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Albinism</a:t>
            </a:r>
            <a:r>
              <a:rPr lang="en-US" dirty="0"/>
              <a:t>: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/>
              <a:t>congenital disorder </a:t>
            </a:r>
            <a:endParaRPr lang="en-US" dirty="0" smtClean="0"/>
          </a:p>
          <a:p>
            <a:pPr lvl="2"/>
            <a:r>
              <a:rPr lang="en-US" dirty="0" smtClean="0"/>
              <a:t>complete </a:t>
            </a:r>
            <a:r>
              <a:rPr lang="en-US" dirty="0" smtClean="0"/>
              <a:t>or partial </a:t>
            </a:r>
            <a:r>
              <a:rPr lang="en-US" dirty="0" smtClean="0">
                <a:solidFill>
                  <a:srgbClr val="800000"/>
                </a:solidFill>
              </a:rPr>
              <a:t>absence of pigment </a:t>
            </a:r>
            <a:r>
              <a:rPr lang="en-US" dirty="0" smtClean="0"/>
              <a:t>: </a:t>
            </a:r>
          </a:p>
          <a:p>
            <a:pPr lvl="3"/>
            <a:r>
              <a:rPr lang="en-US" dirty="0" smtClean="0">
                <a:solidFill>
                  <a:srgbClr val="800000"/>
                </a:solidFill>
              </a:rPr>
              <a:t>skin</a:t>
            </a:r>
            <a:r>
              <a:rPr lang="en-US" dirty="0" smtClean="0">
                <a:solidFill>
                  <a:srgbClr val="800000"/>
                </a:solidFill>
              </a:rPr>
              <a:t>, hair, and eyes</a:t>
            </a:r>
            <a:r>
              <a:rPr lang="en-US" dirty="0" smtClean="0"/>
              <a:t> </a:t>
            </a:r>
            <a:endParaRPr lang="en-US" dirty="0" smtClean="0"/>
          </a:p>
          <a:p>
            <a:pPr lvl="3"/>
            <a:r>
              <a:rPr lang="en-US" dirty="0" smtClean="0"/>
              <a:t>due </a:t>
            </a:r>
            <a:r>
              <a:rPr lang="en-US" dirty="0" smtClean="0"/>
              <a:t>to a defect of an enzyme involved in the production of melanin.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Epidermis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Skin Pigments</a:t>
            </a:r>
          </a:p>
          <a:p>
            <a:pPr lvl="1"/>
            <a:r>
              <a:rPr lang="en-US" dirty="0" err="1" smtClean="0">
                <a:solidFill>
                  <a:srgbClr val="800000"/>
                </a:solidFill>
              </a:rPr>
              <a:t>Vitiligo</a:t>
            </a:r>
            <a:r>
              <a:rPr lang="en-US" dirty="0" smtClean="0">
                <a:solidFill>
                  <a:srgbClr val="800000"/>
                </a:solidFill>
              </a:rPr>
              <a:t> is a chronic </a:t>
            </a:r>
            <a:r>
              <a:rPr lang="en-US" dirty="0" smtClean="0">
                <a:solidFill>
                  <a:srgbClr val="800000"/>
                </a:solidFill>
              </a:rPr>
              <a:t>depigmentation</a:t>
            </a:r>
            <a:r>
              <a:rPr lang="en-US" dirty="0" smtClean="0"/>
              <a:t> of skin</a:t>
            </a:r>
          </a:p>
          <a:p>
            <a:pPr lvl="1"/>
            <a:r>
              <a:rPr lang="en-US" dirty="0" smtClean="0"/>
              <a:t> cause unknown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Epidermis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3366FF"/>
                </a:solidFill>
              </a:rPr>
              <a:t>dermis</a:t>
            </a:r>
            <a:r>
              <a:rPr lang="en-US" dirty="0" smtClean="0"/>
              <a:t> is composed of </a:t>
            </a:r>
            <a:r>
              <a:rPr lang="en-US" b="1" dirty="0" smtClean="0">
                <a:solidFill>
                  <a:srgbClr val="3366FF"/>
                </a:solidFill>
              </a:rPr>
              <a:t>connective tissue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containing </a:t>
            </a:r>
            <a:r>
              <a:rPr lang="en-US" dirty="0" smtClean="0">
                <a:solidFill>
                  <a:srgbClr val="3366FF"/>
                </a:solidFill>
              </a:rPr>
              <a:t>collagen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3366FF"/>
                </a:solidFill>
              </a:rPr>
              <a:t>elastic fibers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contains two regions: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>
                <a:solidFill>
                  <a:srgbClr val="3366FF"/>
                </a:solidFill>
              </a:rPr>
              <a:t>papillary region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lies just below the epidermis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>
                <a:solidFill>
                  <a:srgbClr val="3366FF"/>
                </a:solidFill>
              </a:rPr>
              <a:t>reticular region</a:t>
            </a:r>
            <a:r>
              <a:rPr lang="en-US" dirty="0" smtClean="0"/>
              <a:t> consists of </a:t>
            </a:r>
            <a:r>
              <a:rPr lang="en-US" b="1" dirty="0" smtClean="0">
                <a:solidFill>
                  <a:srgbClr val="3366FF"/>
                </a:solidFill>
              </a:rPr>
              <a:t>dense irregular connective tissue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Dermis : Connective Tissue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idx="1"/>
          </p:nvPr>
        </p:nvSpPr>
        <p:spPr>
          <a:xfrm>
            <a:off x="469231" y="1075938"/>
            <a:ext cx="8229600" cy="5402468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A0000"/>
                </a:solidFill>
              </a:rPr>
              <a:t>subcutaneous layer</a:t>
            </a:r>
            <a:r>
              <a:rPr lang="en-US" dirty="0" smtClean="0">
                <a:solidFill>
                  <a:srgbClr val="FA0000"/>
                </a:solidFill>
              </a:rPr>
              <a:t> </a:t>
            </a:r>
            <a:r>
              <a:rPr lang="en-US" dirty="0" smtClean="0">
                <a:solidFill>
                  <a:srgbClr val="FA0000"/>
                </a:solidFill>
              </a:rPr>
              <a:t>= </a:t>
            </a:r>
            <a:r>
              <a:rPr lang="en-US" b="1" dirty="0" smtClean="0">
                <a:solidFill>
                  <a:srgbClr val="FA0000"/>
                </a:solidFill>
              </a:rPr>
              <a:t>hypodermis</a:t>
            </a:r>
          </a:p>
          <a:p>
            <a:pPr marL="457200" indent="-457200">
              <a:buFont typeface="Arial"/>
              <a:buChar char="•"/>
            </a:pPr>
            <a:r>
              <a:rPr lang="en-US" b="1" dirty="0" smtClean="0">
                <a:solidFill>
                  <a:srgbClr val="FA0000"/>
                </a:solidFill>
              </a:rPr>
              <a:t> </a:t>
            </a:r>
            <a:r>
              <a:rPr lang="en-US" dirty="0" smtClean="0"/>
              <a:t>attaches </a:t>
            </a:r>
            <a:r>
              <a:rPr lang="en-US" dirty="0" smtClean="0"/>
              <a:t>the skin to underlying tissues and organs</a:t>
            </a:r>
            <a:r>
              <a:rPr lang="en-US" dirty="0" smtClean="0"/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fat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Subcutaneous Layer</a:t>
            </a:r>
          </a:p>
        </p:txBody>
      </p:sp>
      <p:sp>
        <p:nvSpPr>
          <p:cNvPr id="41987" name="TextBox 15"/>
          <p:cNvSpPr txBox="1">
            <a:spLocks noChangeArrowheads="1"/>
          </p:cNvSpPr>
          <p:nvPr/>
        </p:nvSpPr>
        <p:spPr bwMode="auto">
          <a:xfrm>
            <a:off x="6013426" y="5402856"/>
            <a:ext cx="9064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sz="1400">
                <a:latin typeface="Sylfaen" pitchFamily="18" charset="0"/>
              </a:rPr>
              <a:t>subQ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  <p:grpSp>
        <p:nvGrpSpPr>
          <p:cNvPr id="41986" name="Group 7"/>
          <p:cNvGrpSpPr>
            <a:grpSpLocks/>
          </p:cNvGrpSpPr>
          <p:nvPr/>
        </p:nvGrpSpPr>
        <p:grpSpPr bwMode="auto">
          <a:xfrm>
            <a:off x="5784826" y="5412381"/>
            <a:ext cx="180975" cy="412750"/>
            <a:chOff x="6574776" y="1752600"/>
            <a:chExt cx="159531" cy="731520"/>
          </a:xfrm>
        </p:grpSpPr>
        <p:sp>
          <p:nvSpPr>
            <p:cNvPr id="12" name="Rectangle 11"/>
            <p:cNvSpPr/>
            <p:nvPr/>
          </p:nvSpPr>
          <p:spPr>
            <a:xfrm>
              <a:off x="6606962" y="1817310"/>
              <a:ext cx="127345" cy="6414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None/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74776" y="1752600"/>
              <a:ext cx="90960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None/>
                <a:defRPr/>
              </a:pPr>
              <a:endParaRPr lang="en-US"/>
            </a:p>
          </p:txBody>
        </p:sp>
      </p:grpSp>
      <p:pic>
        <p:nvPicPr>
          <p:cNvPr id="14" name="Picture 13" descr="lect051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9519" y="2789160"/>
            <a:ext cx="2784963" cy="3789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skin contains different types of sensory receptors found in different layers: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Superficially</a:t>
            </a:r>
          </a:p>
          <a:p>
            <a:pPr lvl="2"/>
            <a:r>
              <a:rPr lang="en-US" dirty="0" smtClean="0"/>
              <a:t>Type I </a:t>
            </a:r>
            <a:r>
              <a:rPr lang="en-US" dirty="0" err="1" smtClean="0"/>
              <a:t>cutaneous</a:t>
            </a:r>
            <a:r>
              <a:rPr lang="en-US" dirty="0" smtClean="0"/>
              <a:t> mechanoreceptors, </a:t>
            </a:r>
            <a:r>
              <a:rPr lang="en-US" dirty="0" smtClean="0">
                <a:solidFill>
                  <a:srgbClr val="FFC832"/>
                </a:solidFill>
              </a:rPr>
              <a:t>free nerve endings</a:t>
            </a:r>
            <a:r>
              <a:rPr lang="en-US" dirty="0" smtClean="0"/>
              <a:t>, corpuscles of touch and hair root plexuses</a:t>
            </a:r>
          </a:p>
          <a:p>
            <a:pPr lvl="1"/>
            <a:r>
              <a:rPr lang="en-US" b="1" dirty="0" smtClean="0"/>
              <a:t>Deep</a:t>
            </a:r>
          </a:p>
          <a:p>
            <a:pPr lvl="2"/>
            <a:r>
              <a:rPr lang="en-US" dirty="0" err="1" smtClean="0">
                <a:solidFill>
                  <a:srgbClr val="FFC832"/>
                </a:solidFill>
              </a:rPr>
              <a:t>Lamellated</a:t>
            </a:r>
            <a:r>
              <a:rPr lang="en-US" dirty="0" smtClean="0">
                <a:solidFill>
                  <a:srgbClr val="FFC832"/>
                </a:solidFill>
              </a:rPr>
              <a:t> corpuscles</a:t>
            </a:r>
            <a:endParaRPr lang="en-US" dirty="0">
              <a:solidFill>
                <a:srgbClr val="FFC83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972"/>
            <a:ext cx="9144000" cy="786493"/>
          </a:xfrm>
        </p:spPr>
        <p:txBody>
          <a:bodyPr/>
          <a:lstStyle/>
          <a:p>
            <a:r>
              <a:rPr lang="en-US" dirty="0" smtClean="0">
                <a:solidFill>
                  <a:srgbClr val="FFC832"/>
                </a:solidFill>
              </a:rPr>
              <a:t>Innervation of the skin = Sensory </a:t>
            </a:r>
            <a:r>
              <a:rPr lang="en-US" dirty="0" smtClean="0">
                <a:solidFill>
                  <a:srgbClr val="FFC832"/>
                </a:solidFill>
              </a:rPr>
              <a:t>Receptors</a:t>
            </a:r>
            <a:endParaRPr lang="en-US" dirty="0">
              <a:solidFill>
                <a:srgbClr val="FFC83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Sensory Receptors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  <p:pic>
        <p:nvPicPr>
          <p:cNvPr id="10" name="Picture 9" descr="pap14_fig_05_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450" y="1058261"/>
            <a:ext cx="5065101" cy="5446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 on most surfaces except the palms, anterior surfaces of fingers, and the soles of the feet.</a:t>
            </a:r>
          </a:p>
          <a:p>
            <a:r>
              <a:rPr lang="en-US" dirty="0" smtClean="0"/>
              <a:t>Composed of </a:t>
            </a:r>
            <a:r>
              <a:rPr lang="en-US" dirty="0" smtClean="0">
                <a:solidFill>
                  <a:srgbClr val="008000"/>
                </a:solidFill>
              </a:rPr>
              <a:t>dead, keratinized epidermal</a:t>
            </a:r>
            <a:r>
              <a:rPr lang="en-US" dirty="0" smtClean="0"/>
              <a:t> cells.</a:t>
            </a:r>
          </a:p>
          <a:p>
            <a:r>
              <a:rPr lang="en-US" dirty="0" smtClean="0"/>
              <a:t>Genetics determines thickness and distribution.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Hair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organs of the integumentary </a:t>
            </a:r>
            <a:r>
              <a:rPr lang="en-US" dirty="0" smtClean="0"/>
              <a:t>system: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skin 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accessory structures: hair</a:t>
            </a:r>
            <a:r>
              <a:rPr lang="en-US" dirty="0" smtClean="0"/>
              <a:t>, nails, and glands, </a:t>
            </a:r>
            <a:r>
              <a:rPr lang="en-US" dirty="0" smtClean="0"/>
              <a:t>(blood </a:t>
            </a:r>
            <a:r>
              <a:rPr lang="en-US" dirty="0" smtClean="0"/>
              <a:t>vessels, muscles and </a:t>
            </a:r>
            <a:r>
              <a:rPr lang="en-US" dirty="0" smtClean="0"/>
              <a:t>nerves).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parts of a hair include: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shaft</a:t>
            </a:r>
            <a:r>
              <a:rPr lang="en-US" dirty="0" smtClean="0"/>
              <a:t> </a:t>
            </a:r>
            <a:r>
              <a:rPr lang="en-US" dirty="0" smtClean="0"/>
              <a:t>(above the skin surface)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follicle</a:t>
            </a:r>
            <a:r>
              <a:rPr lang="en-US" dirty="0" smtClean="0"/>
              <a:t> </a:t>
            </a:r>
            <a:r>
              <a:rPr lang="en-US" dirty="0" smtClean="0"/>
              <a:t>(below the level of the skin)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root </a:t>
            </a:r>
            <a:r>
              <a:rPr lang="en-US" dirty="0" smtClean="0"/>
              <a:t>that penetrates </a:t>
            </a:r>
            <a:r>
              <a:rPr lang="en-US" dirty="0" smtClean="0">
                <a:solidFill>
                  <a:srgbClr val="008000"/>
                </a:solidFill>
              </a:rPr>
              <a:t>into </a:t>
            </a:r>
          </a:p>
          <a:p>
            <a:pPr marL="344487" lvl="1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	the dermis</a:t>
            </a:r>
            <a:r>
              <a:rPr lang="en-US" dirty="0" smtClean="0"/>
              <a:t> includes:</a:t>
            </a:r>
          </a:p>
          <a:p>
            <a:pPr lvl="2"/>
            <a:r>
              <a:rPr lang="en-US" dirty="0" smtClean="0"/>
              <a:t>An epithelial root sheath</a:t>
            </a:r>
          </a:p>
          <a:p>
            <a:pPr lvl="2"/>
            <a:r>
              <a:rPr lang="en-US" dirty="0" smtClean="0"/>
              <a:t>A dermal root sheath</a:t>
            </a:r>
            <a:endParaRPr lang="en-US" dirty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Hair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  <p:pic>
        <p:nvPicPr>
          <p:cNvPr id="8" name="Picture 7" descr="pap14_fig_05_04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713" y="2917118"/>
            <a:ext cx="3854119" cy="362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Hair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  <p:pic>
        <p:nvPicPr>
          <p:cNvPr id="7" name="Picture 6" descr="pap14_fig_05_04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389" y="1127510"/>
            <a:ext cx="6585222" cy="5349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14_fig_05_04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70" y="570542"/>
            <a:ext cx="7737461" cy="590645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Hair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3"/>
          <p:cNvSpPr>
            <a:spLocks noGrp="1" noChangeArrowheads="1"/>
          </p:cNvSpPr>
          <p:nvPr>
            <p:ph idx="1"/>
          </p:nvPr>
        </p:nvSpPr>
        <p:spPr>
          <a:xfrm>
            <a:off x="469231" y="1075938"/>
            <a:ext cx="6819281" cy="4723284"/>
          </a:xfrm>
        </p:spPr>
        <p:txBody>
          <a:bodyPr/>
          <a:lstStyle/>
          <a:p>
            <a:r>
              <a:rPr lang="en-US" dirty="0" smtClean="0"/>
              <a:t>The skin contains 4 types of glands.</a:t>
            </a:r>
          </a:p>
          <a:p>
            <a:pPr lvl="1"/>
            <a:r>
              <a:rPr lang="en-US" b="1" dirty="0" smtClean="0">
                <a:solidFill>
                  <a:srgbClr val="FFC832"/>
                </a:solidFill>
              </a:rPr>
              <a:t>Sebaceous</a:t>
            </a:r>
            <a:r>
              <a:rPr lang="en-US" b="1" dirty="0" smtClean="0"/>
              <a:t> (oil) glands</a:t>
            </a:r>
            <a:r>
              <a:rPr lang="en-US" dirty="0" smtClean="0"/>
              <a:t> are connected to hair follicles.</a:t>
            </a:r>
          </a:p>
          <a:p>
            <a:pPr lvl="1"/>
            <a:r>
              <a:rPr lang="en-US" b="1" dirty="0" err="1" smtClean="0">
                <a:solidFill>
                  <a:srgbClr val="0000FF"/>
                </a:solidFill>
              </a:rPr>
              <a:t>Eccrine</a:t>
            </a:r>
            <a:r>
              <a:rPr lang="en-US" b="1" dirty="0" smtClean="0">
                <a:solidFill>
                  <a:srgbClr val="0000FF"/>
                </a:solidFill>
              </a:rPr>
              <a:t> sweat glands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are the most numerous.</a:t>
            </a:r>
          </a:p>
          <a:p>
            <a:pPr lvl="1"/>
            <a:r>
              <a:rPr lang="en-US" b="1" dirty="0" err="1" smtClean="0">
                <a:solidFill>
                  <a:srgbClr val="0000FF"/>
                </a:solidFill>
              </a:rPr>
              <a:t>Apocrine</a:t>
            </a:r>
            <a:r>
              <a:rPr lang="en-US" b="1" dirty="0" smtClean="0">
                <a:solidFill>
                  <a:srgbClr val="0000FF"/>
                </a:solidFill>
              </a:rPr>
              <a:t> sweat glands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are located mainly in hairy skin.</a:t>
            </a:r>
          </a:p>
          <a:p>
            <a:pPr lvl="1"/>
            <a:r>
              <a:rPr lang="en-US" b="1" dirty="0" err="1" smtClean="0">
                <a:solidFill>
                  <a:srgbClr val="0000FF"/>
                </a:solidFill>
              </a:rPr>
              <a:t>Ceruminous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/>
              <a:t>glands</a:t>
            </a:r>
            <a:r>
              <a:rPr lang="en-US" dirty="0" smtClean="0"/>
              <a:t> are modified sweat glands located in the ear canal.</a:t>
            </a:r>
          </a:p>
          <a:p>
            <a:endParaRPr lang="en-US" dirty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Skin Glands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  <p:pic>
        <p:nvPicPr>
          <p:cNvPr id="21" name="Picture 20" descr="lect0520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871" y="3506069"/>
            <a:ext cx="1712951" cy="3091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469231" y="1075938"/>
            <a:ext cx="8190479" cy="4723284"/>
          </a:xfrm>
        </p:spPr>
        <p:txBody>
          <a:bodyPr/>
          <a:lstStyle/>
          <a:p>
            <a:r>
              <a:rPr lang="en-US" dirty="0" smtClean="0"/>
              <a:t>Made of keratinized epidermal cells </a:t>
            </a:r>
          </a:p>
          <a:p>
            <a:r>
              <a:rPr lang="en-US" dirty="0" smtClean="0"/>
              <a:t>Nail structures include: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Free edge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Transparent </a:t>
            </a:r>
            <a:r>
              <a:rPr lang="en-US" dirty="0" smtClean="0">
                <a:solidFill>
                  <a:srgbClr val="0000FF"/>
                </a:solidFill>
              </a:rPr>
              <a:t>nail body (plate) </a:t>
            </a:r>
          </a:p>
          <a:p>
            <a:pPr lvl="1">
              <a:spcBef>
                <a:spcPts val="600"/>
              </a:spcBef>
              <a:buNone/>
            </a:pPr>
            <a:r>
              <a:rPr lang="en-US" dirty="0" smtClean="0"/>
              <a:t>	with a whitish </a:t>
            </a:r>
            <a:r>
              <a:rPr lang="en-US" dirty="0" err="1" smtClean="0">
                <a:solidFill>
                  <a:srgbClr val="0000FF"/>
                </a:solidFill>
              </a:rPr>
              <a:t>lunula</a:t>
            </a:r>
            <a:r>
              <a:rPr lang="en-US" dirty="0" smtClean="0"/>
              <a:t> at its </a:t>
            </a:r>
          </a:p>
          <a:p>
            <a:pPr lvl="1">
              <a:spcBef>
                <a:spcPts val="600"/>
              </a:spcBef>
              <a:buNone/>
            </a:pPr>
            <a:r>
              <a:rPr lang="en-US" dirty="0" smtClean="0"/>
              <a:t>	base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</a:rPr>
              <a:t>Nail root </a:t>
            </a:r>
            <a:r>
              <a:rPr lang="en-US" dirty="0" smtClean="0"/>
              <a:t>embedded in a</a:t>
            </a:r>
          </a:p>
          <a:p>
            <a:pPr lvl="1">
              <a:spcBef>
                <a:spcPts val="600"/>
              </a:spcBef>
              <a:buNone/>
            </a:pPr>
            <a:r>
              <a:rPr lang="en-US" dirty="0" smtClean="0"/>
              <a:t>	fold of skin</a:t>
            </a:r>
          </a:p>
          <a:p>
            <a:endParaRPr lang="en-US" dirty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Nails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  <p:pic>
        <p:nvPicPr>
          <p:cNvPr id="8" name="Picture 7" descr="pap14_fig_05_05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453" y="2328177"/>
            <a:ext cx="3312095" cy="3855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Nails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  <p:pic>
        <p:nvPicPr>
          <p:cNvPr id="6" name="Picture 5" descr="pap14_fig_05_05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05300"/>
            <a:ext cx="8229600" cy="5067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>
          <a:xfrm>
            <a:off x="1463223" y="2438603"/>
            <a:ext cx="5816087" cy="3268595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The Integumentary System</a:t>
            </a:r>
            <a:endParaRPr lang="en-US" dirty="0"/>
          </a:p>
        </p:txBody>
      </p:sp>
      <p:sp>
        <p:nvSpPr>
          <p:cNvPr id="77827" name="Title 1"/>
          <p:cNvSpPr>
            <a:spLocks noGrp="1"/>
          </p:cNvSpPr>
          <p:nvPr>
            <p:ph type="title"/>
          </p:nvPr>
        </p:nvSpPr>
        <p:spPr>
          <a:xfrm>
            <a:off x="457200" y="225758"/>
            <a:ext cx="8229600" cy="113982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Integumentary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77828" name="Rectangle 5"/>
          <p:cNvSpPr txBox="1">
            <a:spLocks noChangeArrowheads="1"/>
          </p:cNvSpPr>
          <p:nvPr/>
        </p:nvSpPr>
        <p:spPr bwMode="auto">
          <a:xfrm>
            <a:off x="457200" y="1356501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Garamond" pitchFamily="1" charset="0"/>
                <a:ea typeface="MS PGothic" pitchFamily="34" charset="-128"/>
                <a:cs typeface="MS PGothic" pitchFamily="34" charset="-128"/>
              </a:rPr>
              <a:t>Anatomy Overview: </a:t>
            </a:r>
            <a:endParaRPr lang="en-US" sz="4000" i="1" dirty="0">
              <a:solidFill>
                <a:schemeClr val="tx2"/>
              </a:solidFill>
              <a:latin typeface="Garamond" pitchFamily="1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77829" name="TextBox 9"/>
          <p:cNvSpPr txBox="1">
            <a:spLocks noChangeArrowheads="1"/>
          </p:cNvSpPr>
          <p:nvPr/>
        </p:nvSpPr>
        <p:spPr bwMode="auto">
          <a:xfrm>
            <a:off x="761997" y="5562600"/>
            <a:ext cx="76058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latin typeface="Verdana" pitchFamily="1" charset="0"/>
                <a:ea typeface="MS PGothic" pitchFamily="34" charset="-128"/>
                <a:cs typeface="MS PGothic" pitchFamily="34" charset="-128"/>
              </a:rPr>
              <a:t>You must be connected to the Internet and in Slideshow Mode to run this animation.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2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depending </a:t>
            </a:r>
            <a:r>
              <a:rPr lang="en-US" dirty="0" smtClean="0"/>
              <a:t>on the depth of the injury.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Epidermal wound healing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occurs following superficial wounds that </a:t>
            </a:r>
            <a:r>
              <a:rPr lang="en-US" dirty="0" smtClean="0">
                <a:solidFill>
                  <a:srgbClr val="0000FF"/>
                </a:solidFill>
              </a:rPr>
              <a:t>affect only the epidermis</a:t>
            </a:r>
            <a:r>
              <a:rPr lang="en-US" dirty="0" smtClean="0"/>
              <a:t>.</a:t>
            </a:r>
          </a:p>
          <a:p>
            <a:pPr lvl="2"/>
            <a:endParaRPr lang="en-US" dirty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01984" y="0"/>
            <a:ext cx="8229600" cy="113982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Wound Healing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  <p:pic>
        <p:nvPicPr>
          <p:cNvPr id="8" name="Picture 7" descr="pap14_fig_05_06a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636154"/>
            <a:ext cx="8534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>
                <a:solidFill>
                  <a:srgbClr val="0000FF"/>
                </a:solidFill>
              </a:rPr>
              <a:t>Deep wound healing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occurs when an injury </a:t>
            </a:r>
            <a:r>
              <a:rPr lang="en-US" dirty="0" smtClean="0">
                <a:solidFill>
                  <a:srgbClr val="0000FF"/>
                </a:solidFill>
              </a:rPr>
              <a:t>extends to the dermis </a:t>
            </a:r>
            <a:r>
              <a:rPr lang="en-US" dirty="0" smtClean="0"/>
              <a:t>and subcutaneous layer.</a:t>
            </a:r>
          </a:p>
          <a:p>
            <a:endParaRPr lang="en-US" dirty="0"/>
          </a:p>
        </p:txBody>
      </p:sp>
      <p:sp>
        <p:nvSpPr>
          <p:cNvPr id="870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Wound Healing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  <p:pic>
        <p:nvPicPr>
          <p:cNvPr id="8" name="Picture 7" descr="pap14_fig_05_06c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407594"/>
            <a:ext cx="8534400" cy="386486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469231" y="1702422"/>
            <a:ext cx="8229600" cy="4096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6B9D"/>
                </a:solidFill>
              </a:rPr>
              <a:t>epidermis</a:t>
            </a:r>
            <a:r>
              <a:rPr lang="en-US" dirty="0" smtClean="0"/>
              <a:t> develops </a:t>
            </a:r>
            <a:r>
              <a:rPr lang="en-US" dirty="0" smtClean="0">
                <a:solidFill>
                  <a:srgbClr val="006B9D"/>
                </a:solidFill>
              </a:rPr>
              <a:t>from the </a:t>
            </a:r>
            <a:r>
              <a:rPr lang="en-US" dirty="0" smtClean="0">
                <a:solidFill>
                  <a:srgbClr val="006B9D"/>
                </a:solidFill>
              </a:rPr>
              <a:t>ectoderm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Nails, hair, and skin glands are epidermal </a:t>
            </a:r>
            <a:r>
              <a:rPr lang="en-US" strike="sngStrike" dirty="0" smtClean="0"/>
              <a:t>derivatives </a:t>
            </a:r>
            <a:r>
              <a:rPr lang="en-US" dirty="0" smtClean="0">
                <a:solidFill>
                  <a:srgbClr val="006B9D"/>
                </a:solidFill>
              </a:rPr>
              <a:t>appendages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B9D"/>
                </a:solidFill>
              </a:rPr>
              <a:t>Development</a:t>
            </a:r>
            <a:r>
              <a:rPr lang="en-US" dirty="0" smtClean="0"/>
              <a:t> of the </a:t>
            </a:r>
            <a:r>
              <a:rPr lang="en-US" dirty="0" err="1" smtClean="0"/>
              <a:t>Integumentary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  <p:pic>
        <p:nvPicPr>
          <p:cNvPr id="8" name="Picture 7" descr="pap14_fig_05_07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563" y="3411560"/>
            <a:ext cx="7132067" cy="30244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96450" y="4904816"/>
            <a:ext cx="268717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Mesoderm (=&gt;Mesenchyme)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57800" y="2590800"/>
            <a:ext cx="838200" cy="914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9219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integumentary </a:t>
            </a:r>
            <a:r>
              <a:rPr lang="en-US" dirty="0" smtClean="0"/>
              <a:t>system </a:t>
            </a:r>
            <a:r>
              <a:rPr lang="en-US" dirty="0" smtClean="0"/>
              <a:t>roles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thermoregulation and homeostasis</a:t>
            </a:r>
            <a:endParaRPr lang="en-US" dirty="0" smtClean="0"/>
          </a:p>
          <a:p>
            <a:pPr lvl="1"/>
            <a:r>
              <a:rPr lang="en-US" dirty="0" smtClean="0"/>
              <a:t>Converts inactive vitamin D to its active form</a:t>
            </a:r>
          </a:p>
          <a:p>
            <a:pPr lvl="1"/>
            <a:r>
              <a:rPr lang="en-US" dirty="0" smtClean="0"/>
              <a:t>Provides sensory information 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2528888" y="3797300"/>
            <a:ext cx="355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dermis</a:t>
            </a:r>
            <a:r>
              <a:rPr lang="en-US" dirty="0" smtClean="0"/>
              <a:t> develops from the </a:t>
            </a:r>
            <a:r>
              <a:rPr lang="en-US" dirty="0" smtClean="0">
                <a:solidFill>
                  <a:srgbClr val="FF0000"/>
                </a:solidFill>
              </a:rPr>
              <a:t>mesoderm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880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the </a:t>
            </a:r>
            <a:r>
              <a:rPr lang="en-US" dirty="0" err="1" smtClean="0"/>
              <a:t>Integumentary</a:t>
            </a:r>
            <a:r>
              <a:rPr lang="en-US" dirty="0" smtClean="0"/>
              <a:t> System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  <p:pic>
        <p:nvPicPr>
          <p:cNvPr id="8" name="Picture 7" descr="pap14_fig_05_07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0" y="2418054"/>
            <a:ext cx="7670461" cy="410369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US" dirty="0" smtClean="0"/>
              <a:t>The </a:t>
            </a:r>
            <a:r>
              <a:rPr lang="en-US" dirty="0" err="1" smtClean="0"/>
              <a:t>integumentary</a:t>
            </a:r>
            <a:r>
              <a:rPr lang="en-US" dirty="0" smtClean="0"/>
              <a:t> system changes with age: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Wrinkles develop.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Dehydration and cracking occurs.</a:t>
            </a:r>
          </a:p>
          <a:p>
            <a:pPr lvl="1">
              <a:spcBef>
                <a:spcPts val="800"/>
              </a:spcBef>
            </a:pPr>
            <a:r>
              <a:rPr lang="en-US" dirty="0" smtClean="0">
                <a:solidFill>
                  <a:srgbClr val="3366FF"/>
                </a:solidFill>
              </a:rPr>
              <a:t>Sweat</a:t>
            </a:r>
            <a:r>
              <a:rPr lang="en-US" dirty="0" smtClean="0"/>
              <a:t> production </a:t>
            </a:r>
            <a:r>
              <a:rPr lang="en-US" dirty="0" smtClean="0">
                <a:solidFill>
                  <a:srgbClr val="3366FF"/>
                </a:solidFill>
              </a:rPr>
              <a:t>decreases</a:t>
            </a:r>
            <a:r>
              <a:rPr lang="en-US" dirty="0" smtClean="0"/>
              <a:t>.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decrease </a:t>
            </a:r>
            <a:r>
              <a:rPr lang="en-US" dirty="0" smtClean="0"/>
              <a:t>in the numbers of functional melanocytes results in gray hair and atypical skin pigmentation.</a:t>
            </a:r>
          </a:p>
          <a:p>
            <a:pPr lvl="1">
              <a:spcBef>
                <a:spcPts val="800"/>
              </a:spcBef>
            </a:pPr>
            <a:r>
              <a:rPr lang="en-US" dirty="0" smtClean="0">
                <a:solidFill>
                  <a:srgbClr val="FFC832"/>
                </a:solidFill>
              </a:rPr>
              <a:t>Subcutaneous </a:t>
            </a:r>
            <a:r>
              <a:rPr lang="en-US" dirty="0" smtClean="0">
                <a:solidFill>
                  <a:srgbClr val="FFC832"/>
                </a:solidFill>
              </a:rPr>
              <a:t>fat decreases</a:t>
            </a:r>
            <a:r>
              <a:rPr lang="en-US" dirty="0" smtClean="0"/>
              <a:t>, </a:t>
            </a:r>
            <a:r>
              <a:rPr lang="en-US" dirty="0" smtClean="0"/>
              <a:t>and there is a general decrease in skin thickness.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Nails/ (hair) </a:t>
            </a:r>
            <a:r>
              <a:rPr lang="en-US" dirty="0" smtClean="0"/>
              <a:t>may also become more </a:t>
            </a:r>
            <a:r>
              <a:rPr lang="en-US" dirty="0" smtClean="0"/>
              <a:t>brittle (lack of </a:t>
            </a:r>
            <a:r>
              <a:rPr lang="en-US" dirty="0" err="1" smtClean="0"/>
              <a:t>cystein</a:t>
            </a:r>
            <a:r>
              <a:rPr lang="en-US" dirty="0" smtClean="0"/>
              <a:t> for sulfur bonds of the </a:t>
            </a:r>
            <a:r>
              <a:rPr lang="en-US" dirty="0" err="1" smtClean="0"/>
              <a:t>keratine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 smtClean="0"/>
              <a:t>age=&gt; </a:t>
            </a:r>
            <a:r>
              <a:rPr lang="en-US" dirty="0" err="1" smtClean="0"/>
              <a:t>bc</a:t>
            </a:r>
            <a:r>
              <a:rPr lang="en-US" dirty="0" smtClean="0"/>
              <a:t> of less muscle and fat but can be any age , </a:t>
            </a:r>
            <a:r>
              <a:rPr lang="en-US" dirty="0" smtClean="0"/>
              <a:t>there is also an increased susceptibility to pressure ulcers (“bed sores”). 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  <p:pic>
        <p:nvPicPr>
          <p:cNvPr id="9" name="Picture 8" descr="pap14_fig_05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037" y="2785239"/>
            <a:ext cx="4989925" cy="3737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/>
          </p:cNvSpPr>
          <p:nvPr>
            <p:ph idx="1"/>
          </p:nvPr>
        </p:nvSpPr>
        <p:spPr>
          <a:xfrm>
            <a:off x="1" y="1075938"/>
            <a:ext cx="5162696" cy="5411670"/>
          </a:xfrm>
        </p:spPr>
        <p:txBody>
          <a:bodyPr/>
          <a:lstStyle/>
          <a:p>
            <a:r>
              <a:rPr lang="en-US" dirty="0" smtClean="0"/>
              <a:t>Excessive exposure to ultraviolet light (from the sun or tanning salons) is the most common cause of skin cancer. The three major types </a:t>
            </a:r>
            <a:r>
              <a:rPr lang="en-US" dirty="0" smtClean="0"/>
              <a:t>are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squamous cell </a:t>
            </a:r>
            <a:r>
              <a:rPr lang="en-US" dirty="0" smtClean="0"/>
              <a:t>carcinoma (common, epithelium, keratin  , sun+ fair skin + age, human papilloma virus, metastasis risk ± at 10 </a:t>
            </a:r>
            <a:r>
              <a:rPr lang="en-US" dirty="0" err="1" smtClean="0"/>
              <a:t>yrs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basal </a:t>
            </a:r>
            <a:r>
              <a:rPr lang="en-US" dirty="0" smtClean="0"/>
              <a:t>cell </a:t>
            </a:r>
            <a:r>
              <a:rPr lang="en-US" dirty="0" smtClean="0"/>
              <a:t>carcinoma (most common, low metastatic -),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 melanoma from melanocytes ( </a:t>
            </a:r>
            <a:r>
              <a:rPr lang="en-US" dirty="0" smtClean="0"/>
              <a:t>less </a:t>
            </a:r>
            <a:r>
              <a:rPr lang="en-US" dirty="0" smtClean="0"/>
              <a:t>common, metastatic 17% survival at 5 years when spread).</a:t>
            </a:r>
            <a:endParaRPr lang="en-US" dirty="0"/>
          </a:p>
        </p:txBody>
      </p:sp>
      <p:sp>
        <p:nvSpPr>
          <p:cNvPr id="860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Skin Cancer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  <p:pic>
        <p:nvPicPr>
          <p:cNvPr id="8" name="Picture 7" descr="pap14_fig_05_08.jpg"/>
          <p:cNvPicPr>
            <a:picLocks noChangeAspect="1"/>
          </p:cNvPicPr>
          <p:nvPr/>
        </p:nvPicPr>
        <p:blipFill>
          <a:blip r:embed="rId2"/>
          <a:srcRect l="53173"/>
          <a:stretch>
            <a:fillRect/>
          </a:stretch>
        </p:blipFill>
        <p:spPr>
          <a:xfrm>
            <a:off x="5346748" y="1249517"/>
            <a:ext cx="3451001" cy="3674318"/>
          </a:xfrm>
          <a:prstGeom prst="rect">
            <a:avLst/>
          </a:prstGeom>
        </p:spPr>
      </p:pic>
      <p:sp>
        <p:nvSpPr>
          <p:cNvPr id="2" name="Up Arrow 1"/>
          <p:cNvSpPr/>
          <p:nvPr/>
        </p:nvSpPr>
        <p:spPr>
          <a:xfrm>
            <a:off x="3966350" y="5318918"/>
            <a:ext cx="128837" cy="21165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5349" y="1792598"/>
            <a:ext cx="6342651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three major types are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squamous cell carcinoma (common, epithelium, keratin  , sun+ fair skin + age, human papilloma virus, metastasis risk ± at 10 </a:t>
            </a:r>
            <a:r>
              <a:rPr lang="en-US" dirty="0" err="1"/>
              <a:t>yrs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basal cell carcinoma (most common, low metastatic -),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melanoma </a:t>
            </a:r>
            <a:r>
              <a:rPr lang="en-US" dirty="0"/>
              <a:t>from melanocytes ( less common, metastatic 17% survival at 5 years when spread)</a:t>
            </a:r>
            <a:r>
              <a:rPr lang="en-US" dirty="0" smtClean="0"/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CARCINOMA: cancer of epithelial cells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Sarcoma: mesoderm =&gt; mesenchyme non- hematopoietic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Blood Cancer: mesoderm hematopoietic (includes Leukemia, lymphoma,</a:t>
            </a:r>
            <a:r>
              <a:rPr lang="is-IS" dirty="0" smtClean="0"/>
              <a:t>….)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502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burn</a:t>
            </a:r>
            <a:r>
              <a:rPr lang="en-US" b="1" dirty="0" smtClean="0"/>
              <a:t>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tissue damage </a:t>
            </a:r>
            <a:r>
              <a:rPr lang="en-US" dirty="0" smtClean="0"/>
              <a:t>caused by excessive </a:t>
            </a:r>
            <a:r>
              <a:rPr lang="en-US" dirty="0" smtClean="0">
                <a:solidFill>
                  <a:srgbClr val="FF0000"/>
                </a:solidFill>
              </a:rPr>
              <a:t>heat, electricity, radioactivity, or corrosive chemicals</a:t>
            </a:r>
            <a:r>
              <a:rPr lang="en-US" dirty="0" smtClean="0"/>
              <a:t> that denature (break down) the </a:t>
            </a:r>
            <a:r>
              <a:rPr lang="en-US" dirty="0" smtClean="0">
                <a:solidFill>
                  <a:srgbClr val="FF0000"/>
                </a:solidFill>
              </a:rPr>
              <a:t>proteins</a:t>
            </a:r>
            <a:r>
              <a:rPr lang="en-US" dirty="0" smtClean="0"/>
              <a:t> in the skin </a:t>
            </a:r>
            <a:r>
              <a:rPr lang="en-US" dirty="0" smtClean="0"/>
              <a:t>cells (tertiary (</a:t>
            </a:r>
            <a:r>
              <a:rPr lang="en-US" dirty="0" err="1" smtClean="0"/>
              <a:t>vdW</a:t>
            </a:r>
            <a:r>
              <a:rPr lang="en-US" dirty="0" smtClean="0"/>
              <a:t>), 2ndary (hydrogen), 1ary (peptide covalent) </a:t>
            </a:r>
            <a:r>
              <a:rPr lang="en-US" dirty="0" err="1" smtClean="0"/>
              <a:t>stucture</a:t>
            </a:r>
            <a:r>
              <a:rPr lang="en-US" dirty="0" smtClean="0"/>
              <a:t>).</a:t>
            </a:r>
            <a:endParaRPr lang="en-US" dirty="0" smtClean="0"/>
          </a:p>
          <a:p>
            <a:r>
              <a:rPr lang="en-US" dirty="0" smtClean="0"/>
              <a:t>Burns are graded according to their </a:t>
            </a:r>
            <a:r>
              <a:rPr lang="en-US" dirty="0" smtClean="0">
                <a:solidFill>
                  <a:srgbClr val="FF0000"/>
                </a:solidFill>
              </a:rPr>
              <a:t>severity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Burns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3"/>
          <p:cNvSpPr>
            <a:spLocks noGrp="1"/>
          </p:cNvSpPr>
          <p:nvPr>
            <p:ph idx="1"/>
          </p:nvPr>
        </p:nvSpPr>
        <p:spPr>
          <a:xfrm>
            <a:off x="469231" y="1075938"/>
            <a:ext cx="4444993" cy="4723284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first-degree burn</a:t>
            </a:r>
            <a:r>
              <a:rPr lang="en-US" dirty="0" smtClean="0"/>
              <a:t> involves only the </a:t>
            </a:r>
            <a:r>
              <a:rPr lang="en-US" dirty="0" smtClean="0">
                <a:solidFill>
                  <a:srgbClr val="FF0000"/>
                </a:solidFill>
              </a:rPr>
              <a:t>epidermis</a:t>
            </a:r>
            <a:r>
              <a:rPr lang="en-US" dirty="0" smtClean="0"/>
              <a:t> (sunburn).</a:t>
            </a:r>
            <a:endParaRPr lang="en-US" dirty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Burns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  <p:pic>
        <p:nvPicPr>
          <p:cNvPr id="11" name="Picture 10" descr="pap14_fig_05_09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339" y="425918"/>
            <a:ext cx="2852928" cy="6006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3"/>
          <p:cNvSpPr>
            <a:spLocks noGrp="1"/>
          </p:cNvSpPr>
          <p:nvPr>
            <p:ph idx="1"/>
          </p:nvPr>
        </p:nvSpPr>
        <p:spPr>
          <a:xfrm>
            <a:off x="469230" y="1075938"/>
            <a:ext cx="3948049" cy="4723284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second-degree burn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destroys the epidermis and </a:t>
            </a:r>
            <a:r>
              <a:rPr lang="en-US" dirty="0" smtClean="0">
                <a:solidFill>
                  <a:srgbClr val="FF0000"/>
                </a:solidFill>
              </a:rPr>
              <a:t>part of the dermis </a:t>
            </a:r>
            <a:r>
              <a:rPr lang="en-US" dirty="0" smtClean="0"/>
              <a:t>(blister).</a:t>
            </a:r>
            <a:endParaRPr lang="en-US" dirty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Burns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  <p:pic>
        <p:nvPicPr>
          <p:cNvPr id="11" name="Picture 10" descr="pap14_fig_05_09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332" y="450729"/>
            <a:ext cx="3893670" cy="5917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ontent Placeholder 3"/>
          <p:cNvSpPr>
            <a:spLocks noGrp="1"/>
          </p:cNvSpPr>
          <p:nvPr>
            <p:ph idx="1"/>
          </p:nvPr>
        </p:nvSpPr>
        <p:spPr>
          <a:xfrm>
            <a:off x="469231" y="1075938"/>
            <a:ext cx="4417385" cy="4723284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third-degree burn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a full-thickness burn (destroys the </a:t>
            </a:r>
            <a:r>
              <a:rPr lang="en-US" dirty="0" smtClean="0">
                <a:solidFill>
                  <a:srgbClr val="FF0000"/>
                </a:solidFill>
              </a:rPr>
              <a:t>epidermis, dermis, and subcutaneous layer</a:t>
            </a:r>
            <a:r>
              <a:rPr lang="en-US" dirty="0" smtClean="0"/>
              <a:t>).</a:t>
            </a:r>
          </a:p>
          <a:p>
            <a:pPr lvl="1"/>
            <a:endParaRPr lang="en-US" dirty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  <p:pic>
        <p:nvPicPr>
          <p:cNvPr id="8" name="Picture 7" descr="pap14_fig_05_09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500" y="540869"/>
            <a:ext cx="3496499" cy="5856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9231" y="1075938"/>
            <a:ext cx="3156620" cy="4723284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rule of nines </a:t>
            </a:r>
            <a:r>
              <a:rPr lang="en-US" dirty="0" smtClean="0"/>
              <a:t>is used to estimate the surface area of an adult affected by a burn.</a:t>
            </a:r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Burns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  <p:pic>
        <p:nvPicPr>
          <p:cNvPr id="9" name="Picture 8" descr="pap14_fig_05_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79" y="1113474"/>
            <a:ext cx="5272679" cy="5144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skin </a:t>
            </a:r>
            <a:r>
              <a:rPr lang="en-US" dirty="0" smtClean="0"/>
              <a:t>has 3 major layers:</a:t>
            </a:r>
          </a:p>
          <a:p>
            <a:pPr lvl="1"/>
            <a:r>
              <a:rPr lang="en-US" dirty="0" smtClean="0"/>
              <a:t>The outer is called the </a:t>
            </a:r>
            <a:r>
              <a:rPr lang="en-US" b="1" dirty="0" smtClean="0">
                <a:solidFill>
                  <a:schemeClr val="tx1"/>
                </a:solidFill>
              </a:rPr>
              <a:t>epidermis </a:t>
            </a:r>
            <a:r>
              <a:rPr lang="en-US" b="1" dirty="0" smtClean="0">
                <a:solidFill>
                  <a:schemeClr val="tx1"/>
                </a:solidFill>
              </a:rPr>
              <a:t>(epithelium)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The inner is called the </a:t>
            </a:r>
            <a:r>
              <a:rPr lang="en-US" b="1" dirty="0" smtClean="0">
                <a:solidFill>
                  <a:schemeClr val="tx1"/>
                </a:solidFill>
              </a:rPr>
              <a:t>dermis </a:t>
            </a:r>
          </a:p>
          <a:p>
            <a:pPr lvl="1"/>
            <a:r>
              <a:rPr lang="en-US" dirty="0" smtClean="0"/>
              <a:t>The subcutaneous (</a:t>
            </a:r>
            <a:r>
              <a:rPr lang="en-US" b="1" dirty="0" err="1" smtClean="0">
                <a:solidFill>
                  <a:schemeClr val="tx1"/>
                </a:solidFill>
              </a:rPr>
              <a:t>subQ</a:t>
            </a:r>
            <a:r>
              <a:rPr lang="en-US" dirty="0" smtClean="0"/>
              <a:t>) layer (also called the hypodermis) is located underneath the dermis.</a:t>
            </a:r>
            <a:endParaRPr lang="en-US" dirty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Structures of the Skin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Structures of the Skin</a:t>
            </a:r>
          </a:p>
        </p:txBody>
      </p:sp>
      <p:pic>
        <p:nvPicPr>
          <p:cNvPr id="5" name="Picture 4" descr="pap14_fig_05_0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084" y="961290"/>
            <a:ext cx="6371833" cy="5589327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Dermatologist are doctors who treat disorders of all layers of the integumentary system.</a:t>
            </a:r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Structures of the Skin</a:t>
            </a:r>
          </a:p>
        </p:txBody>
      </p:sp>
      <p:pic>
        <p:nvPicPr>
          <p:cNvPr id="7" name="Picture 6" descr="pap14_fig_05_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301" y="2322892"/>
            <a:ext cx="5940360" cy="4204926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Epidermis </a:t>
            </a:r>
            <a:r>
              <a:rPr lang="en-US" baseline="-25000" dirty="0" smtClean="0"/>
              <a:t>(epithelium of the integumentary)</a:t>
            </a:r>
            <a:endParaRPr lang="en-US" baseline="-25000" dirty="0" smtClean="0"/>
          </a:p>
        </p:txBody>
      </p:sp>
      <p:sp>
        <p:nvSpPr>
          <p:cNvPr id="194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159488"/>
            <a:ext cx="4038600" cy="52785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Contains four major types of cells:</a:t>
            </a:r>
          </a:p>
          <a:p>
            <a:pPr lvl="1"/>
            <a:r>
              <a:rPr lang="en-US" dirty="0" err="1" smtClean="0"/>
              <a:t>Keratinocytes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800000"/>
                </a:solidFill>
              </a:rPr>
              <a:t>Melanocytes</a:t>
            </a:r>
            <a:endParaRPr lang="en-US" dirty="0" smtClean="0">
              <a:solidFill>
                <a:srgbClr val="800000"/>
              </a:solidFill>
            </a:endParaRPr>
          </a:p>
          <a:p>
            <a:pPr lvl="1"/>
            <a:r>
              <a:rPr lang="en-US" dirty="0" err="1" smtClean="0"/>
              <a:t>Intraepidermal</a:t>
            </a:r>
            <a:r>
              <a:rPr lang="en-US" dirty="0" smtClean="0"/>
              <a:t> macrophages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Tactile epithelial </a:t>
            </a:r>
            <a:r>
              <a:rPr lang="en-US" dirty="0" smtClean="0">
                <a:solidFill>
                  <a:srgbClr val="FFFF00"/>
                </a:solidFill>
              </a:rPr>
              <a:t>cells (</a:t>
            </a:r>
            <a:r>
              <a:rPr lang="en-US" dirty="0">
                <a:solidFill>
                  <a:srgbClr val="FFFF00"/>
                </a:solidFill>
              </a:rPr>
              <a:t>M</a:t>
            </a:r>
            <a:r>
              <a:rPr lang="en-US" dirty="0" smtClean="0">
                <a:solidFill>
                  <a:srgbClr val="FFFF00"/>
                </a:solidFill>
              </a:rPr>
              <a:t>erkel disc)</a:t>
            </a:r>
            <a:endParaRPr lang="en-US" dirty="0" smtClean="0">
              <a:solidFill>
                <a:srgbClr val="FFFF00"/>
              </a:solidFill>
            </a:endParaRP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  <p:pic>
        <p:nvPicPr>
          <p:cNvPr id="10" name="Picture 9" descr="pap14_fig_05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030" y="1269912"/>
            <a:ext cx="4143843" cy="4950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Keratinocytes</a:t>
            </a:r>
            <a:r>
              <a:rPr lang="en-US" b="1" dirty="0" smtClean="0"/>
              <a:t> </a:t>
            </a:r>
            <a:r>
              <a:rPr lang="en-US" dirty="0" smtClean="0"/>
              <a:t>produce </a:t>
            </a:r>
            <a:r>
              <a:rPr lang="en-US" b="1" dirty="0" smtClean="0"/>
              <a:t>keratin</a:t>
            </a:r>
            <a:r>
              <a:rPr lang="en-US" dirty="0" smtClean="0"/>
              <a:t> - a tough </a:t>
            </a:r>
            <a:r>
              <a:rPr lang="en-US" i="1" u="sng" dirty="0" smtClean="0"/>
              <a:t>fibrous protein</a:t>
            </a:r>
            <a:r>
              <a:rPr lang="en-US" dirty="0" smtClean="0"/>
              <a:t> that provides </a:t>
            </a:r>
            <a:r>
              <a:rPr lang="en-US" i="1" u="sng" dirty="0" smtClean="0"/>
              <a:t>protection</a:t>
            </a:r>
            <a:r>
              <a:rPr lang="en-US" dirty="0" smtClean="0"/>
              <a:t>. </a:t>
            </a:r>
          </a:p>
          <a:p>
            <a:r>
              <a:rPr lang="en-US" b="1" dirty="0" err="1" smtClean="0"/>
              <a:t>Melanocytes</a:t>
            </a:r>
            <a:r>
              <a:rPr lang="en-US" b="1" dirty="0" smtClean="0"/>
              <a:t> </a:t>
            </a:r>
            <a:r>
              <a:rPr lang="en-US" dirty="0" smtClean="0"/>
              <a:t>produce the </a:t>
            </a:r>
            <a:r>
              <a:rPr lang="en-US" b="1" dirty="0" smtClean="0"/>
              <a:t>pigment melanin </a:t>
            </a:r>
          </a:p>
          <a:p>
            <a:r>
              <a:rPr lang="en-US" b="1" dirty="0" err="1" smtClean="0"/>
              <a:t>Intraepidermal</a:t>
            </a:r>
            <a:r>
              <a:rPr lang="en-US" b="1" dirty="0" smtClean="0"/>
              <a:t> macrophages</a:t>
            </a:r>
            <a:r>
              <a:rPr lang="en-US" dirty="0" smtClean="0"/>
              <a:t> are involved in the </a:t>
            </a:r>
            <a:r>
              <a:rPr lang="en-US" b="1" dirty="0" smtClean="0"/>
              <a:t>immune</a:t>
            </a:r>
            <a:r>
              <a:rPr lang="en-US" dirty="0" smtClean="0"/>
              <a:t> responses.</a:t>
            </a:r>
          </a:p>
          <a:p>
            <a:r>
              <a:rPr lang="en-US" b="1" dirty="0" smtClean="0"/>
              <a:t>Tactile epithelial cells</a:t>
            </a:r>
            <a:r>
              <a:rPr lang="en-US" dirty="0" smtClean="0"/>
              <a:t> function in the sensation of touch.</a:t>
            </a:r>
            <a:endParaRPr lang="en-US" dirty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Epidermis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epidermis is composed of </a:t>
            </a:r>
            <a:r>
              <a:rPr lang="en-US" b="1" dirty="0" smtClean="0"/>
              <a:t>four layers </a:t>
            </a:r>
            <a:r>
              <a:rPr lang="en-US" dirty="0" smtClean="0"/>
              <a:t>in thin skin, and </a:t>
            </a:r>
            <a:r>
              <a:rPr lang="en-US" b="1" dirty="0" smtClean="0"/>
              <a:t>five layers </a:t>
            </a:r>
            <a:r>
              <a:rPr lang="en-US" dirty="0" smtClean="0"/>
              <a:t>in thick skin. They are (from deep to superficial):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stratum </a:t>
            </a:r>
            <a:r>
              <a:rPr lang="en-US" b="1" dirty="0" err="1" smtClean="0"/>
              <a:t>basale</a:t>
            </a:r>
            <a:r>
              <a:rPr lang="en-US" b="1" dirty="0" smtClean="0"/>
              <a:t> 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stratum </a:t>
            </a:r>
            <a:r>
              <a:rPr lang="en-US" b="1" dirty="0" err="1" smtClean="0"/>
              <a:t>spinosum</a:t>
            </a:r>
            <a:endParaRPr lang="en-US" b="1" dirty="0" smtClean="0"/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stratum </a:t>
            </a:r>
            <a:r>
              <a:rPr lang="en-US" b="1" dirty="0" err="1" smtClean="0"/>
              <a:t>granulosum</a:t>
            </a:r>
            <a:endParaRPr lang="en-US" b="1" dirty="0" smtClean="0"/>
          </a:p>
          <a:p>
            <a:pPr lvl="1"/>
            <a:r>
              <a:rPr lang="en-US" dirty="0" smtClean="0"/>
              <a:t>The </a:t>
            </a:r>
            <a:r>
              <a:rPr lang="en-US" b="1" i="1" dirty="0" smtClean="0"/>
              <a:t>stratum </a:t>
            </a:r>
            <a:r>
              <a:rPr lang="en-US" b="1" i="1" dirty="0" err="1" smtClean="0"/>
              <a:t>lucidum</a:t>
            </a:r>
            <a:r>
              <a:rPr lang="en-US" i="1" dirty="0" smtClean="0"/>
              <a:t> </a:t>
            </a:r>
            <a:r>
              <a:rPr lang="en-US" dirty="0" smtClean="0"/>
              <a:t>(only present in thick skin)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stratum </a:t>
            </a:r>
            <a:r>
              <a:rPr lang="en-US" b="1" dirty="0" err="1" smtClean="0"/>
              <a:t>corneum</a:t>
            </a:r>
            <a:endParaRPr lang="en-US" b="1" dirty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Epidermis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2014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 4 Tissues</Template>
  <TotalTime>2452</TotalTime>
  <Words>1787</Words>
  <Application>Microsoft Macintosh PowerPoint</Application>
  <PresentationFormat>On-screen Show (4:3)</PresentationFormat>
  <Paragraphs>228</Paragraphs>
  <Slides>39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Edge</vt:lpstr>
      <vt:lpstr>PowerPoint Presentation</vt:lpstr>
      <vt:lpstr>Introduction</vt:lpstr>
      <vt:lpstr>Introduction</vt:lpstr>
      <vt:lpstr>Structures of the Skin</vt:lpstr>
      <vt:lpstr>Structures of the Skin</vt:lpstr>
      <vt:lpstr>Structures of the Skin</vt:lpstr>
      <vt:lpstr>The Epidermis (epithelium of the integumentary)</vt:lpstr>
      <vt:lpstr>The Epidermis</vt:lpstr>
      <vt:lpstr>The Epidermis</vt:lpstr>
      <vt:lpstr>The Epidermis</vt:lpstr>
      <vt:lpstr>The Epidermis</vt:lpstr>
      <vt:lpstr>The Epidermis</vt:lpstr>
      <vt:lpstr>The Epidermis</vt:lpstr>
      <vt:lpstr>The Epidermis</vt:lpstr>
      <vt:lpstr>The Dermis : Connective Tissue</vt:lpstr>
      <vt:lpstr>The Subcutaneous Layer</vt:lpstr>
      <vt:lpstr>Innervation of the skin = Sensory Receptors</vt:lpstr>
      <vt:lpstr>Sensory Receptors</vt:lpstr>
      <vt:lpstr>Hair</vt:lpstr>
      <vt:lpstr>Hair</vt:lpstr>
      <vt:lpstr>Hair</vt:lpstr>
      <vt:lpstr>Hair</vt:lpstr>
      <vt:lpstr>Skin Glands</vt:lpstr>
      <vt:lpstr>Nails</vt:lpstr>
      <vt:lpstr>Nails</vt:lpstr>
      <vt:lpstr>The Integumentary System</vt:lpstr>
      <vt:lpstr>Wound Healing</vt:lpstr>
      <vt:lpstr>Wound Healing</vt:lpstr>
      <vt:lpstr>Development of the Integumentary System</vt:lpstr>
      <vt:lpstr>Development of the Integumentary System</vt:lpstr>
      <vt:lpstr>Aging</vt:lpstr>
      <vt:lpstr>Aging</vt:lpstr>
      <vt:lpstr>Skin Cancer</vt:lpstr>
      <vt:lpstr>PowerPoint Presentation</vt:lpstr>
      <vt:lpstr>Burns</vt:lpstr>
      <vt:lpstr>Burns</vt:lpstr>
      <vt:lpstr>Burns</vt:lpstr>
      <vt:lpstr>Burns</vt:lpstr>
      <vt:lpstr>Burns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Curtis Home</dc:creator>
  <cp:lastModifiedBy>Christine Gerin</cp:lastModifiedBy>
  <cp:revision>262</cp:revision>
  <dcterms:created xsi:type="dcterms:W3CDTF">2014-02-07T20:26:30Z</dcterms:created>
  <dcterms:modified xsi:type="dcterms:W3CDTF">2016-09-12T12:19:33Z</dcterms:modified>
</cp:coreProperties>
</file>